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theme/theme35.xml" ContentType="application/vnd.openxmlformats-officedocument.theme+xml"/>
  <Override PartName="/ppt/slideLayouts/slideLayout46.xml" ContentType="application/vnd.openxmlformats-officedocument.presentationml.slideLayout+xml"/>
  <Override PartName="/ppt/theme/theme36.xml" ContentType="application/vnd.openxmlformats-officedocument.theme+xml"/>
  <Override PartName="/ppt/slideLayouts/slideLayout47.xml" ContentType="application/vnd.openxmlformats-officedocument.presentationml.slideLayout+xml"/>
  <Override PartName="/ppt/theme/theme37.xml" ContentType="application/vnd.openxmlformats-officedocument.theme+xml"/>
  <Override PartName="/ppt/slideLayouts/slideLayout48.xml" ContentType="application/vnd.openxmlformats-officedocument.presentationml.slideLayout+xml"/>
  <Override PartName="/ppt/theme/theme38.xml" ContentType="application/vnd.openxmlformats-officedocument.theme+xml"/>
  <Override PartName="/ppt/slideLayouts/slideLayout49.xml" ContentType="application/vnd.openxmlformats-officedocument.presentationml.slideLayout+xml"/>
  <Override PartName="/ppt/theme/theme39.xml" ContentType="application/vnd.openxmlformats-officedocument.theme+xml"/>
  <Override PartName="/ppt/slideLayouts/slideLayout50.xml" ContentType="application/vnd.openxmlformats-officedocument.presentationml.slideLayout+xml"/>
  <Override PartName="/ppt/theme/theme40.xml" ContentType="application/vnd.openxmlformats-officedocument.theme+xml"/>
  <Override PartName="/ppt/slideLayouts/slideLayout51.xml" ContentType="application/vnd.openxmlformats-officedocument.presentationml.slideLayout+xml"/>
  <Override PartName="/ppt/theme/theme41.xml" ContentType="application/vnd.openxmlformats-officedocument.theme+xml"/>
  <Override PartName="/ppt/slideLayouts/slideLayout52.xml" ContentType="application/vnd.openxmlformats-officedocument.presentationml.slideLayout+xml"/>
  <Override PartName="/ppt/theme/theme42.xml" ContentType="application/vnd.openxmlformats-officedocument.theme+xml"/>
  <Override PartName="/ppt/slideLayouts/slideLayout53.xml" ContentType="application/vnd.openxmlformats-officedocument.presentationml.slideLayout+xml"/>
  <Override PartName="/ppt/theme/theme43.xml" ContentType="application/vnd.openxmlformats-officedocument.theme+xml"/>
  <Override PartName="/ppt/slideLayouts/slideLayout54.xml" ContentType="application/vnd.openxmlformats-officedocument.presentationml.slideLayout+xml"/>
  <Override PartName="/ppt/theme/theme44.xml" ContentType="application/vnd.openxmlformats-officedocument.theme+xml"/>
  <Override PartName="/ppt/slideLayouts/slideLayout55.xml" ContentType="application/vnd.openxmlformats-officedocument.presentationml.slideLayout+xml"/>
  <Override PartName="/ppt/theme/theme45.xml" ContentType="application/vnd.openxmlformats-officedocument.theme+xml"/>
  <Override PartName="/ppt/slideLayouts/slideLayout56.xml" ContentType="application/vnd.openxmlformats-officedocument.presentationml.slideLayout+xml"/>
  <Override PartName="/ppt/theme/theme46.xml" ContentType="application/vnd.openxmlformats-officedocument.theme+xml"/>
  <Override PartName="/ppt/slideLayouts/slideLayout57.xml" ContentType="application/vnd.openxmlformats-officedocument.presentationml.slideLayout+xml"/>
  <Override PartName="/ppt/theme/theme47.xml" ContentType="application/vnd.openxmlformats-officedocument.theme+xml"/>
  <Override PartName="/ppt/slideLayouts/slideLayout58.xml" ContentType="application/vnd.openxmlformats-officedocument.presentationml.slideLayout+xml"/>
  <Override PartName="/ppt/theme/theme48.xml" ContentType="application/vnd.openxmlformats-officedocument.theme+xml"/>
  <Override PartName="/ppt/slideLayouts/slideLayout59.xml" ContentType="application/vnd.openxmlformats-officedocument.presentationml.slideLayout+xml"/>
  <Override PartName="/ppt/theme/theme49.xml" ContentType="application/vnd.openxmlformats-officedocument.theme+xml"/>
  <Override PartName="/ppt/slideLayouts/slideLayout60.xml" ContentType="application/vnd.openxmlformats-officedocument.presentationml.slideLayout+xml"/>
  <Override PartName="/ppt/theme/theme50.xml" ContentType="application/vnd.openxmlformats-officedocument.theme+xml"/>
  <Override PartName="/ppt/slideLayouts/slideLayout61.xml" ContentType="application/vnd.openxmlformats-officedocument.presentationml.slideLayout+xml"/>
  <Override PartName="/ppt/theme/theme51.xml" ContentType="application/vnd.openxmlformats-officedocument.theme+xml"/>
  <Override PartName="/ppt/slideLayouts/slideLayout62.xml" ContentType="application/vnd.openxmlformats-officedocument.presentationml.slideLayout+xml"/>
  <Override PartName="/ppt/theme/theme52.xml" ContentType="application/vnd.openxmlformats-officedocument.theme+xml"/>
  <Override PartName="/ppt/slideLayouts/slideLayout63.xml" ContentType="application/vnd.openxmlformats-officedocument.presentationml.slideLayout+xml"/>
  <Override PartName="/ppt/theme/theme53.xml" ContentType="application/vnd.openxmlformats-officedocument.theme+xml"/>
  <Override PartName="/ppt/slideLayouts/slideLayout64.xml" ContentType="application/vnd.openxmlformats-officedocument.presentationml.slideLayout+xml"/>
  <Override PartName="/ppt/theme/theme54.xml" ContentType="application/vnd.openxmlformats-officedocument.theme+xml"/>
  <Override PartName="/ppt/slideLayouts/slideLayout65.xml" ContentType="application/vnd.openxmlformats-officedocument.presentationml.slideLayout+xml"/>
  <Override PartName="/ppt/theme/theme55.xml" ContentType="application/vnd.openxmlformats-officedocument.theme+xml"/>
  <Override PartName="/ppt/slideLayouts/slideLayout66.xml" ContentType="application/vnd.openxmlformats-officedocument.presentationml.slideLayout+xml"/>
  <Override PartName="/ppt/theme/theme56.xml" ContentType="application/vnd.openxmlformats-officedocument.theme+xml"/>
  <Override PartName="/ppt/slideLayouts/slideLayout67.xml" ContentType="application/vnd.openxmlformats-officedocument.presentationml.slideLayout+xml"/>
  <Override PartName="/ppt/theme/theme57.xml" ContentType="application/vnd.openxmlformats-officedocument.theme+xml"/>
  <Override PartName="/ppt/slideLayouts/slideLayout68.xml" ContentType="application/vnd.openxmlformats-officedocument.presentationml.slideLayout+xml"/>
  <Override PartName="/ppt/theme/theme58.xml" ContentType="application/vnd.openxmlformats-officedocument.theme+xml"/>
  <Override PartName="/ppt/slideLayouts/slideLayout69.xml" ContentType="application/vnd.openxmlformats-officedocument.presentationml.slideLayout+xml"/>
  <Override PartName="/ppt/theme/theme59.xml" ContentType="application/vnd.openxmlformats-officedocument.theme+xml"/>
  <Override PartName="/ppt/slideLayouts/slideLayout70.xml" ContentType="application/vnd.openxmlformats-officedocument.presentationml.slideLayout+xml"/>
  <Override PartName="/ppt/theme/theme60.xml" ContentType="application/vnd.openxmlformats-officedocument.theme+xml"/>
  <Override PartName="/ppt/slideLayouts/slideLayout71.xml" ContentType="application/vnd.openxmlformats-officedocument.presentationml.slideLayout+xml"/>
  <Override PartName="/ppt/theme/theme61.xml" ContentType="application/vnd.openxmlformats-officedocument.theme+xml"/>
  <Override PartName="/ppt/slideLayouts/slideLayout72.xml" ContentType="application/vnd.openxmlformats-officedocument.presentationml.slideLayout+xml"/>
  <Override PartName="/ppt/theme/theme62.xml" ContentType="application/vnd.openxmlformats-officedocument.theme+xml"/>
  <Override PartName="/ppt/slideLayouts/slideLayout73.xml" ContentType="application/vnd.openxmlformats-officedocument.presentationml.slideLayout+xml"/>
  <Override PartName="/ppt/theme/theme63.xml" ContentType="application/vnd.openxmlformats-officedocument.theme+xml"/>
  <Override PartName="/ppt/slideLayouts/slideLayout74.xml" ContentType="application/vnd.openxmlformats-officedocument.presentationml.slideLayout+xml"/>
  <Override PartName="/ppt/theme/theme64.xml" ContentType="application/vnd.openxmlformats-officedocument.theme+xml"/>
  <Override PartName="/ppt/slideLayouts/slideLayout75.xml" ContentType="application/vnd.openxmlformats-officedocument.presentationml.slideLayout+xml"/>
  <Override PartName="/ppt/theme/theme65.xml" ContentType="application/vnd.openxmlformats-officedocument.theme+xml"/>
  <Override PartName="/ppt/slideLayouts/slideLayout76.xml" ContentType="application/vnd.openxmlformats-officedocument.presentationml.slideLayout+xml"/>
  <Override PartName="/ppt/theme/theme66.xml" ContentType="application/vnd.openxmlformats-officedocument.theme+xml"/>
  <Override PartName="/ppt/slideLayouts/slideLayout77.xml" ContentType="application/vnd.openxmlformats-officedocument.presentationml.slideLayout+xml"/>
  <Override PartName="/ppt/theme/theme67.xml" ContentType="application/vnd.openxmlformats-officedocument.theme+xml"/>
  <Override PartName="/ppt/slideLayouts/slideLayout78.xml" ContentType="application/vnd.openxmlformats-officedocument.presentationml.slideLayout+xml"/>
  <Override PartName="/ppt/theme/theme68.xml" ContentType="application/vnd.openxmlformats-officedocument.theme+xml"/>
  <Override PartName="/ppt/slideLayouts/slideLayout79.xml" ContentType="application/vnd.openxmlformats-officedocument.presentationml.slideLayout+xml"/>
  <Override PartName="/ppt/theme/theme69.xml" ContentType="application/vnd.openxmlformats-officedocument.theme+xml"/>
  <Override PartName="/ppt/slideLayouts/slideLayout80.xml" ContentType="application/vnd.openxmlformats-officedocument.presentationml.slideLayout+xml"/>
  <Override PartName="/ppt/theme/theme70.xml" ContentType="application/vnd.openxmlformats-officedocument.theme+xml"/>
  <Override PartName="/ppt/slideLayouts/slideLayout81.xml" ContentType="application/vnd.openxmlformats-officedocument.presentationml.slideLayout+xml"/>
  <Override PartName="/ppt/theme/theme71.xml" ContentType="application/vnd.openxmlformats-officedocument.theme+xml"/>
  <Override PartName="/ppt/slideLayouts/slideLayout82.xml" ContentType="application/vnd.openxmlformats-officedocument.presentationml.slideLayout+xml"/>
  <Override PartName="/ppt/theme/theme72.xml" ContentType="application/vnd.openxmlformats-officedocument.theme+xml"/>
  <Override PartName="/ppt/slideLayouts/slideLayout83.xml" ContentType="application/vnd.openxmlformats-officedocument.presentationml.slideLayout+xml"/>
  <Override PartName="/ppt/theme/theme73.xml" ContentType="application/vnd.openxmlformats-officedocument.theme+xml"/>
  <Override PartName="/ppt/slideLayouts/slideLayout84.xml" ContentType="application/vnd.openxmlformats-officedocument.presentationml.slideLayout+xml"/>
  <Override PartName="/ppt/theme/theme74.xml" ContentType="application/vnd.openxmlformats-officedocument.theme+xml"/>
  <Override PartName="/ppt/slideLayouts/slideLayout85.xml" ContentType="application/vnd.openxmlformats-officedocument.presentationml.slideLayout+xml"/>
  <Override PartName="/ppt/theme/theme75.xml" ContentType="application/vnd.openxmlformats-officedocument.theme+xml"/>
  <Override PartName="/ppt/slideLayouts/slideLayout86.xml" ContentType="application/vnd.openxmlformats-officedocument.presentationml.slideLayout+xml"/>
  <Override PartName="/ppt/theme/theme76.xml" ContentType="application/vnd.openxmlformats-officedocument.theme+xml"/>
  <Override PartName="/ppt/slideLayouts/slideLayout87.xml" ContentType="application/vnd.openxmlformats-officedocument.presentationml.slideLayout+xml"/>
  <Override PartName="/ppt/theme/theme77.xml" ContentType="application/vnd.openxmlformats-officedocument.theme+xml"/>
  <Override PartName="/ppt/slideLayouts/slideLayout88.xml" ContentType="application/vnd.openxmlformats-officedocument.presentationml.slideLayout+xml"/>
  <Override PartName="/ppt/theme/theme78.xml" ContentType="application/vnd.openxmlformats-officedocument.theme+xml"/>
  <Override PartName="/ppt/slideLayouts/slideLayout89.xml" ContentType="application/vnd.openxmlformats-officedocument.presentationml.slideLayout+xml"/>
  <Override PartName="/ppt/theme/theme79.xml" ContentType="application/vnd.openxmlformats-officedocument.theme+xml"/>
  <Override PartName="/ppt/slideLayouts/slideLayout90.xml" ContentType="application/vnd.openxmlformats-officedocument.presentationml.slideLayout+xml"/>
  <Override PartName="/ppt/theme/theme80.xml" ContentType="application/vnd.openxmlformats-officedocument.theme+xml"/>
  <Override PartName="/ppt/slideLayouts/slideLayout91.xml" ContentType="application/vnd.openxmlformats-officedocument.presentationml.slideLayout+xml"/>
  <Override PartName="/ppt/theme/theme81.xml" ContentType="application/vnd.openxmlformats-officedocument.theme+xml"/>
  <Override PartName="/ppt/slideLayouts/slideLayout92.xml" ContentType="application/vnd.openxmlformats-officedocument.presentationml.slideLayout+xml"/>
  <Override PartName="/ppt/theme/theme82.xml" ContentType="application/vnd.openxmlformats-officedocument.theme+xml"/>
  <Override PartName="/ppt/slideLayouts/slideLayout93.xml" ContentType="application/vnd.openxmlformats-officedocument.presentationml.slideLayout+xml"/>
  <Override PartName="/ppt/theme/theme83.xml" ContentType="application/vnd.openxmlformats-officedocument.theme+xml"/>
  <Override PartName="/ppt/slideLayouts/slideLayout94.xml" ContentType="application/vnd.openxmlformats-officedocument.presentationml.slideLayout+xml"/>
  <Override PartName="/ppt/theme/theme84.xml" ContentType="application/vnd.openxmlformats-officedocument.theme+xml"/>
  <Override PartName="/ppt/slideLayouts/slideLayout95.xml" ContentType="application/vnd.openxmlformats-officedocument.presentationml.slideLayout+xml"/>
  <Override PartName="/ppt/theme/theme85.xml" ContentType="application/vnd.openxmlformats-officedocument.theme+xml"/>
  <Override PartName="/ppt/slideLayouts/slideLayout96.xml" ContentType="application/vnd.openxmlformats-officedocument.presentationml.slideLayout+xml"/>
  <Override PartName="/ppt/theme/theme86.xml" ContentType="application/vnd.openxmlformats-officedocument.theme+xml"/>
  <Override PartName="/ppt/slideLayouts/slideLayout97.xml" ContentType="application/vnd.openxmlformats-officedocument.presentationml.slideLayout+xml"/>
  <Override PartName="/ppt/theme/theme87.xml" ContentType="application/vnd.openxmlformats-officedocument.theme+xml"/>
  <Override PartName="/ppt/slideLayouts/slideLayout98.xml" ContentType="application/vnd.openxmlformats-officedocument.presentationml.slideLayout+xml"/>
  <Override PartName="/ppt/theme/theme88.xml" ContentType="application/vnd.openxmlformats-officedocument.theme+xml"/>
  <Override PartName="/ppt/slideLayouts/slideLayout99.xml" ContentType="application/vnd.openxmlformats-officedocument.presentationml.slideLayout+xml"/>
  <Override PartName="/ppt/theme/theme89.xml" ContentType="application/vnd.openxmlformats-officedocument.theme+xml"/>
  <Override PartName="/ppt/slideLayouts/slideLayout100.xml" ContentType="application/vnd.openxmlformats-officedocument.presentationml.slideLayout+xml"/>
  <Override PartName="/ppt/theme/theme90.xml" ContentType="application/vnd.openxmlformats-officedocument.theme+xml"/>
  <Override PartName="/ppt/slideLayouts/slideLayout101.xml" ContentType="application/vnd.openxmlformats-officedocument.presentationml.slideLayout+xml"/>
  <Override PartName="/ppt/theme/theme91.xml" ContentType="application/vnd.openxmlformats-officedocument.theme+xml"/>
  <Override PartName="/ppt/slideLayouts/slideLayout102.xml" ContentType="application/vnd.openxmlformats-officedocument.presentationml.slideLayout+xml"/>
  <Override PartName="/ppt/theme/theme92.xml" ContentType="application/vnd.openxmlformats-officedocument.theme+xml"/>
  <Override PartName="/ppt/slideLayouts/slideLayout103.xml" ContentType="application/vnd.openxmlformats-officedocument.presentationml.slideLayout+xml"/>
  <Override PartName="/ppt/theme/theme93.xml" ContentType="application/vnd.openxmlformats-officedocument.theme+xml"/>
  <Override PartName="/ppt/slideLayouts/slideLayout104.xml" ContentType="application/vnd.openxmlformats-officedocument.presentationml.slideLayout+xml"/>
  <Override PartName="/ppt/theme/theme94.xml" ContentType="application/vnd.openxmlformats-officedocument.theme+xml"/>
  <Override PartName="/ppt/slideLayouts/slideLayout105.xml" ContentType="application/vnd.openxmlformats-officedocument.presentationml.slideLayout+xml"/>
  <Override PartName="/ppt/theme/theme95.xml" ContentType="application/vnd.openxmlformats-officedocument.theme+xml"/>
  <Override PartName="/ppt/slideLayouts/slideLayout106.xml" ContentType="application/vnd.openxmlformats-officedocument.presentationml.slideLayout+xml"/>
  <Override PartName="/ppt/theme/theme96.xml" ContentType="application/vnd.openxmlformats-officedocument.theme+xml"/>
  <Override PartName="/ppt/slideLayouts/slideLayout107.xml" ContentType="application/vnd.openxmlformats-officedocument.presentationml.slideLayout+xml"/>
  <Override PartName="/ppt/theme/theme97.xml" ContentType="application/vnd.openxmlformats-officedocument.theme+xml"/>
  <Override PartName="/ppt/slideLayouts/slideLayout108.xml" ContentType="application/vnd.openxmlformats-officedocument.presentationml.slideLayout+xml"/>
  <Override PartName="/ppt/theme/theme98.xml" ContentType="application/vnd.openxmlformats-officedocument.theme+xml"/>
  <Override PartName="/ppt/slideLayouts/slideLayout109.xml" ContentType="application/vnd.openxmlformats-officedocument.presentationml.slideLayout+xml"/>
  <Override PartName="/ppt/theme/theme99.xml" ContentType="application/vnd.openxmlformats-officedocument.theme+xml"/>
  <Override PartName="/ppt/slideLayouts/slideLayout110.xml" ContentType="application/vnd.openxmlformats-officedocument.presentationml.slideLayout+xml"/>
  <Override PartName="/ppt/theme/theme100.xml" ContentType="application/vnd.openxmlformats-officedocument.theme+xml"/>
  <Override PartName="/ppt/slideLayouts/slideLayout111.xml" ContentType="application/vnd.openxmlformats-officedocument.presentationml.slideLayout+xml"/>
  <Override PartName="/ppt/theme/theme101.xml" ContentType="application/vnd.openxmlformats-officedocument.theme+xml"/>
  <Override PartName="/ppt/slideLayouts/slideLayout112.xml" ContentType="application/vnd.openxmlformats-officedocument.presentationml.slideLayout+xml"/>
  <Override PartName="/ppt/theme/theme102.xml" ContentType="application/vnd.openxmlformats-officedocument.theme+xml"/>
  <Override PartName="/ppt/slideLayouts/slideLayout113.xml" ContentType="application/vnd.openxmlformats-officedocument.presentationml.slideLayout+xml"/>
  <Override PartName="/ppt/theme/theme103.xml" ContentType="application/vnd.openxmlformats-officedocument.theme+xml"/>
  <Override PartName="/ppt/slideLayouts/slideLayout114.xml" ContentType="application/vnd.openxmlformats-officedocument.presentationml.slideLayout+xml"/>
  <Override PartName="/ppt/theme/theme104.xml" ContentType="application/vnd.openxmlformats-officedocument.theme+xml"/>
  <Override PartName="/ppt/slideLayouts/slideLayout115.xml" ContentType="application/vnd.openxmlformats-officedocument.presentationml.slideLayout+xml"/>
  <Override PartName="/ppt/theme/theme105.xml" ContentType="application/vnd.openxmlformats-officedocument.theme+xml"/>
  <Override PartName="/ppt/slideLayouts/slideLayout116.xml" ContentType="application/vnd.openxmlformats-officedocument.presentationml.slideLayout+xml"/>
  <Override PartName="/ppt/theme/theme106.xml" ContentType="application/vnd.openxmlformats-officedocument.theme+xml"/>
  <Override PartName="/ppt/slideLayouts/slideLayout117.xml" ContentType="application/vnd.openxmlformats-officedocument.presentationml.slideLayout+xml"/>
  <Override PartName="/ppt/theme/theme107.xml" ContentType="application/vnd.openxmlformats-officedocument.theme+xml"/>
  <Override PartName="/ppt/slideLayouts/slideLayout118.xml" ContentType="application/vnd.openxmlformats-officedocument.presentationml.slideLayout+xml"/>
  <Override PartName="/ppt/theme/theme108.xml" ContentType="application/vnd.openxmlformats-officedocument.theme+xml"/>
  <Override PartName="/ppt/slideLayouts/slideLayout119.xml" ContentType="application/vnd.openxmlformats-officedocument.presentationml.slideLayout+xml"/>
  <Override PartName="/ppt/theme/theme109.xml" ContentType="application/vnd.openxmlformats-officedocument.theme+xml"/>
  <Override PartName="/ppt/slideLayouts/slideLayout120.xml" ContentType="application/vnd.openxmlformats-officedocument.presentationml.slideLayout+xml"/>
  <Override PartName="/ppt/theme/theme110.xml" ContentType="application/vnd.openxmlformats-officedocument.theme+xml"/>
  <Override PartName="/ppt/slideLayouts/slideLayout121.xml" ContentType="application/vnd.openxmlformats-officedocument.presentationml.slideLayout+xml"/>
  <Override PartName="/ppt/theme/theme111.xml" ContentType="application/vnd.openxmlformats-officedocument.theme+xml"/>
  <Override PartName="/ppt/slideLayouts/slideLayout122.xml" ContentType="application/vnd.openxmlformats-officedocument.presentationml.slideLayout+xml"/>
  <Override PartName="/ppt/theme/theme112.xml" ContentType="application/vnd.openxmlformats-officedocument.theme+xml"/>
  <Override PartName="/ppt/slideLayouts/slideLayout123.xml" ContentType="application/vnd.openxmlformats-officedocument.presentationml.slideLayout+xml"/>
  <Override PartName="/ppt/theme/theme113.xml" ContentType="application/vnd.openxmlformats-officedocument.theme+xml"/>
  <Override PartName="/ppt/slideLayouts/slideLayout124.xml" ContentType="application/vnd.openxmlformats-officedocument.presentationml.slideLayout+xml"/>
  <Override PartName="/ppt/theme/theme114.xml" ContentType="application/vnd.openxmlformats-officedocument.theme+xml"/>
  <Override PartName="/ppt/slideLayouts/slideLayout125.xml" ContentType="application/vnd.openxmlformats-officedocument.presentationml.slideLayout+xml"/>
  <Override PartName="/ppt/theme/theme115.xml" ContentType="application/vnd.openxmlformats-officedocument.theme+xml"/>
  <Override PartName="/ppt/slideLayouts/slideLayout126.xml" ContentType="application/vnd.openxmlformats-officedocument.presentationml.slideLayout+xml"/>
  <Override PartName="/ppt/theme/theme116.xml" ContentType="application/vnd.openxmlformats-officedocument.theme+xml"/>
  <Override PartName="/ppt/slideLayouts/slideLayout127.xml" ContentType="application/vnd.openxmlformats-officedocument.presentationml.slideLayout+xml"/>
  <Override PartName="/ppt/theme/theme117.xml" ContentType="application/vnd.openxmlformats-officedocument.theme+xml"/>
  <Override PartName="/ppt/slideLayouts/slideLayout128.xml" ContentType="application/vnd.openxmlformats-officedocument.presentationml.slideLayout+xml"/>
  <Override PartName="/ppt/theme/theme118.xml" ContentType="application/vnd.openxmlformats-officedocument.theme+xml"/>
  <Override PartName="/ppt/slideLayouts/slideLayout129.xml" ContentType="application/vnd.openxmlformats-officedocument.presentationml.slideLayout+xml"/>
  <Override PartName="/ppt/theme/theme119.xml" ContentType="application/vnd.openxmlformats-officedocument.theme+xml"/>
  <Override PartName="/ppt/slideLayouts/slideLayout130.xml" ContentType="application/vnd.openxmlformats-officedocument.presentationml.slideLayout+xml"/>
  <Override PartName="/ppt/theme/theme120.xml" ContentType="application/vnd.openxmlformats-officedocument.theme+xml"/>
  <Override PartName="/ppt/slideLayouts/slideLayout131.xml" ContentType="application/vnd.openxmlformats-officedocument.presentationml.slideLayout+xml"/>
  <Override PartName="/ppt/theme/theme121.xml" ContentType="application/vnd.openxmlformats-officedocument.theme+xml"/>
  <Override PartName="/ppt/slideLayouts/slideLayout132.xml" ContentType="application/vnd.openxmlformats-officedocument.presentationml.slideLayout+xml"/>
  <Override PartName="/ppt/theme/theme122.xml" ContentType="application/vnd.openxmlformats-officedocument.theme+xml"/>
  <Override PartName="/ppt/slideLayouts/slideLayout133.xml" ContentType="application/vnd.openxmlformats-officedocument.presentationml.slideLayout+xml"/>
  <Override PartName="/ppt/theme/theme123.xml" ContentType="application/vnd.openxmlformats-officedocument.theme+xml"/>
  <Override PartName="/ppt/slideLayouts/slideLayout134.xml" ContentType="application/vnd.openxmlformats-officedocument.presentationml.slideLayout+xml"/>
  <Override PartName="/ppt/theme/theme124.xml" ContentType="application/vnd.openxmlformats-officedocument.theme+xml"/>
  <Override PartName="/ppt/slideLayouts/slideLayout135.xml" ContentType="application/vnd.openxmlformats-officedocument.presentationml.slideLayout+xml"/>
  <Override PartName="/ppt/theme/theme125.xml" ContentType="application/vnd.openxmlformats-officedocument.theme+xml"/>
  <Override PartName="/ppt/slideLayouts/slideLayout136.xml" ContentType="application/vnd.openxmlformats-officedocument.presentationml.slideLayout+xml"/>
  <Override PartName="/ppt/theme/theme126.xml" ContentType="application/vnd.openxmlformats-officedocument.theme+xml"/>
  <Override PartName="/ppt/slideLayouts/slideLayout137.xml" ContentType="application/vnd.openxmlformats-officedocument.presentationml.slideLayout+xml"/>
  <Override PartName="/ppt/theme/theme127.xml" ContentType="application/vnd.openxmlformats-officedocument.theme+xml"/>
  <Override PartName="/ppt/slideLayouts/slideLayout138.xml" ContentType="application/vnd.openxmlformats-officedocument.presentationml.slideLayout+xml"/>
  <Override PartName="/ppt/theme/theme128.xml" ContentType="application/vnd.openxmlformats-officedocument.theme+xml"/>
  <Override PartName="/ppt/slideLayouts/slideLayout139.xml" ContentType="application/vnd.openxmlformats-officedocument.presentationml.slideLayout+xml"/>
  <Override PartName="/ppt/theme/theme129.xml" ContentType="application/vnd.openxmlformats-officedocument.theme+xml"/>
  <Override PartName="/ppt/slideLayouts/slideLayout140.xml" ContentType="application/vnd.openxmlformats-officedocument.presentationml.slideLayout+xml"/>
  <Override PartName="/ppt/theme/theme130.xml" ContentType="application/vnd.openxmlformats-officedocument.theme+xml"/>
  <Override PartName="/ppt/slideLayouts/slideLayout141.xml" ContentType="application/vnd.openxmlformats-officedocument.presentationml.slideLayout+xml"/>
  <Override PartName="/ppt/theme/theme131.xml" ContentType="application/vnd.openxmlformats-officedocument.theme+xml"/>
  <Override PartName="/ppt/slideLayouts/slideLayout142.xml" ContentType="application/vnd.openxmlformats-officedocument.presentationml.slideLayout+xml"/>
  <Override PartName="/ppt/theme/theme132.xml" ContentType="application/vnd.openxmlformats-officedocument.theme+xml"/>
  <Override PartName="/ppt/slideLayouts/slideLayout143.xml" ContentType="application/vnd.openxmlformats-officedocument.presentationml.slideLayout+xml"/>
  <Override PartName="/ppt/theme/theme133.xml" ContentType="application/vnd.openxmlformats-officedocument.theme+xml"/>
  <Override PartName="/ppt/slideLayouts/slideLayout144.xml" ContentType="application/vnd.openxmlformats-officedocument.presentationml.slideLayout+xml"/>
  <Override PartName="/ppt/theme/theme134.xml" ContentType="application/vnd.openxmlformats-officedocument.theme+xml"/>
  <Override PartName="/ppt/slideLayouts/slideLayout145.xml" ContentType="application/vnd.openxmlformats-officedocument.presentationml.slideLayout+xml"/>
  <Override PartName="/ppt/theme/theme135.xml" ContentType="application/vnd.openxmlformats-officedocument.theme+xml"/>
  <Override PartName="/ppt/slideLayouts/slideLayout146.xml" ContentType="application/vnd.openxmlformats-officedocument.presentationml.slideLayout+xml"/>
  <Override PartName="/ppt/theme/theme136.xml" ContentType="application/vnd.openxmlformats-officedocument.theme+xml"/>
  <Override PartName="/ppt/slideLayouts/slideLayout147.xml" ContentType="application/vnd.openxmlformats-officedocument.presentationml.slideLayout+xml"/>
  <Override PartName="/ppt/theme/theme137.xml" ContentType="application/vnd.openxmlformats-officedocument.theme+xml"/>
  <Override PartName="/ppt/slideLayouts/slideLayout148.xml" ContentType="application/vnd.openxmlformats-officedocument.presentationml.slideLayout+xml"/>
  <Override PartName="/ppt/theme/theme138.xml" ContentType="application/vnd.openxmlformats-officedocument.theme+xml"/>
  <Override PartName="/ppt/slideLayouts/slideLayout149.xml" ContentType="application/vnd.openxmlformats-officedocument.presentationml.slideLayout+xml"/>
  <Override PartName="/ppt/theme/theme139.xml" ContentType="application/vnd.openxmlformats-officedocument.theme+xml"/>
  <Override PartName="/ppt/slideLayouts/slideLayout150.xml" ContentType="application/vnd.openxmlformats-officedocument.presentationml.slideLayout+xml"/>
  <Override PartName="/ppt/theme/theme140.xml" ContentType="application/vnd.openxmlformats-officedocument.theme+xml"/>
  <Override PartName="/ppt/slideLayouts/slideLayout151.xml" ContentType="application/vnd.openxmlformats-officedocument.presentationml.slideLayout+xml"/>
  <Override PartName="/ppt/theme/theme141.xml" ContentType="application/vnd.openxmlformats-officedocument.theme+xml"/>
  <Override PartName="/ppt/slideLayouts/slideLayout152.xml" ContentType="application/vnd.openxmlformats-officedocument.presentationml.slideLayout+xml"/>
  <Override PartName="/ppt/theme/theme142.xml" ContentType="application/vnd.openxmlformats-officedocument.theme+xml"/>
  <Override PartName="/ppt/slideLayouts/slideLayout153.xml" ContentType="application/vnd.openxmlformats-officedocument.presentationml.slideLayout+xml"/>
  <Override PartName="/ppt/theme/theme143.xml" ContentType="application/vnd.openxmlformats-officedocument.theme+xml"/>
  <Override PartName="/ppt/slideLayouts/slideLayout154.xml" ContentType="application/vnd.openxmlformats-officedocument.presentationml.slideLayout+xml"/>
  <Override PartName="/ppt/theme/theme144.xml" ContentType="application/vnd.openxmlformats-officedocument.theme+xml"/>
  <Override PartName="/ppt/slideLayouts/slideLayout155.xml" ContentType="application/vnd.openxmlformats-officedocument.presentationml.slideLayout+xml"/>
  <Override PartName="/ppt/theme/theme145.xml" ContentType="application/vnd.openxmlformats-officedocument.theme+xml"/>
  <Override PartName="/ppt/slideLayouts/slideLayout156.xml" ContentType="application/vnd.openxmlformats-officedocument.presentationml.slideLayout+xml"/>
  <Override PartName="/ppt/theme/theme146.xml" ContentType="application/vnd.openxmlformats-officedocument.theme+xml"/>
  <Override PartName="/ppt/slideLayouts/slideLayout157.xml" ContentType="application/vnd.openxmlformats-officedocument.presentationml.slideLayout+xml"/>
  <Override PartName="/ppt/theme/theme147.xml" ContentType="application/vnd.openxmlformats-officedocument.theme+xml"/>
  <Override PartName="/ppt/theme/theme1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4" r:id="rId24"/>
    <p:sldMasterId id="2147483706" r:id="rId25"/>
    <p:sldMasterId id="2147483708" r:id="rId26"/>
    <p:sldMasterId id="2147483710" r:id="rId27"/>
    <p:sldMasterId id="2147483712" r:id="rId28"/>
    <p:sldMasterId id="2147483714" r:id="rId29"/>
    <p:sldMasterId id="2147483716" r:id="rId30"/>
    <p:sldMasterId id="2147483718" r:id="rId31"/>
    <p:sldMasterId id="2147483720" r:id="rId32"/>
    <p:sldMasterId id="2147483722" r:id="rId33"/>
    <p:sldMasterId id="2147483724" r:id="rId34"/>
    <p:sldMasterId id="2147483726" r:id="rId35"/>
    <p:sldMasterId id="2147483728" r:id="rId36"/>
    <p:sldMasterId id="2147483730" r:id="rId37"/>
    <p:sldMasterId id="2147483732" r:id="rId38"/>
    <p:sldMasterId id="2147483734" r:id="rId39"/>
    <p:sldMasterId id="2147483736" r:id="rId40"/>
    <p:sldMasterId id="2147483738" r:id="rId41"/>
    <p:sldMasterId id="2147483740" r:id="rId42"/>
    <p:sldMasterId id="2147483742" r:id="rId43"/>
    <p:sldMasterId id="2147483744" r:id="rId44"/>
    <p:sldMasterId id="2147483746" r:id="rId45"/>
    <p:sldMasterId id="2147483748" r:id="rId46"/>
    <p:sldMasterId id="2147483750" r:id="rId47"/>
    <p:sldMasterId id="2147483752" r:id="rId48"/>
    <p:sldMasterId id="2147483754" r:id="rId49"/>
    <p:sldMasterId id="2147483756" r:id="rId50"/>
    <p:sldMasterId id="2147483758" r:id="rId51"/>
    <p:sldMasterId id="2147483760" r:id="rId52"/>
    <p:sldMasterId id="2147483762" r:id="rId53"/>
    <p:sldMasterId id="2147483764" r:id="rId54"/>
    <p:sldMasterId id="2147483766" r:id="rId55"/>
    <p:sldMasterId id="2147483768" r:id="rId56"/>
    <p:sldMasterId id="2147483770" r:id="rId57"/>
    <p:sldMasterId id="2147483772" r:id="rId58"/>
    <p:sldMasterId id="2147483774" r:id="rId59"/>
    <p:sldMasterId id="2147483776" r:id="rId60"/>
    <p:sldMasterId id="2147483778" r:id="rId61"/>
    <p:sldMasterId id="2147483780" r:id="rId62"/>
    <p:sldMasterId id="2147483782" r:id="rId63"/>
    <p:sldMasterId id="2147483784" r:id="rId64"/>
    <p:sldMasterId id="2147483786" r:id="rId65"/>
    <p:sldMasterId id="2147483788" r:id="rId66"/>
    <p:sldMasterId id="2147483790" r:id="rId67"/>
    <p:sldMasterId id="2147483792" r:id="rId68"/>
    <p:sldMasterId id="2147483794" r:id="rId69"/>
    <p:sldMasterId id="2147483796" r:id="rId70"/>
    <p:sldMasterId id="2147483798" r:id="rId71"/>
    <p:sldMasterId id="2147483800" r:id="rId72"/>
    <p:sldMasterId id="2147483802" r:id="rId73"/>
    <p:sldMasterId id="2147483804" r:id="rId74"/>
    <p:sldMasterId id="2147483806" r:id="rId75"/>
    <p:sldMasterId id="2147483808" r:id="rId76"/>
    <p:sldMasterId id="2147483810" r:id="rId77"/>
    <p:sldMasterId id="2147483812" r:id="rId78"/>
    <p:sldMasterId id="2147483814" r:id="rId79"/>
    <p:sldMasterId id="2147483816" r:id="rId80"/>
    <p:sldMasterId id="2147483818" r:id="rId81"/>
    <p:sldMasterId id="2147483820" r:id="rId82"/>
    <p:sldMasterId id="2147483822" r:id="rId83"/>
    <p:sldMasterId id="2147483824" r:id="rId84"/>
    <p:sldMasterId id="2147483826" r:id="rId85"/>
    <p:sldMasterId id="2147483828" r:id="rId86"/>
    <p:sldMasterId id="2147483830" r:id="rId87"/>
    <p:sldMasterId id="2147483832" r:id="rId88"/>
    <p:sldMasterId id="2147483834" r:id="rId89"/>
    <p:sldMasterId id="2147483836" r:id="rId90"/>
    <p:sldMasterId id="2147483838" r:id="rId91"/>
    <p:sldMasterId id="2147483840" r:id="rId92"/>
    <p:sldMasterId id="2147483842" r:id="rId93"/>
    <p:sldMasterId id="2147483844" r:id="rId94"/>
    <p:sldMasterId id="2147483846" r:id="rId95"/>
    <p:sldMasterId id="2147483848" r:id="rId96"/>
    <p:sldMasterId id="2147483850" r:id="rId97"/>
    <p:sldMasterId id="2147483852" r:id="rId98"/>
    <p:sldMasterId id="2147483854" r:id="rId99"/>
    <p:sldMasterId id="2147483856" r:id="rId100"/>
    <p:sldMasterId id="2147483858" r:id="rId101"/>
    <p:sldMasterId id="2147483860" r:id="rId102"/>
    <p:sldMasterId id="2147483862" r:id="rId103"/>
    <p:sldMasterId id="2147483864" r:id="rId104"/>
    <p:sldMasterId id="2147483866" r:id="rId105"/>
    <p:sldMasterId id="2147483868" r:id="rId106"/>
    <p:sldMasterId id="2147483870" r:id="rId107"/>
    <p:sldMasterId id="2147483872" r:id="rId108"/>
    <p:sldMasterId id="2147483874" r:id="rId109"/>
    <p:sldMasterId id="2147483876" r:id="rId110"/>
    <p:sldMasterId id="2147483878" r:id="rId111"/>
    <p:sldMasterId id="2147483880" r:id="rId112"/>
    <p:sldMasterId id="2147483882" r:id="rId113"/>
    <p:sldMasterId id="2147483884" r:id="rId114"/>
    <p:sldMasterId id="2147483886" r:id="rId115"/>
    <p:sldMasterId id="2147483888" r:id="rId116"/>
    <p:sldMasterId id="2147483890" r:id="rId117"/>
    <p:sldMasterId id="2147483892" r:id="rId118"/>
    <p:sldMasterId id="2147483894" r:id="rId119"/>
    <p:sldMasterId id="2147483896" r:id="rId120"/>
    <p:sldMasterId id="2147483898" r:id="rId121"/>
    <p:sldMasterId id="2147483900" r:id="rId122"/>
    <p:sldMasterId id="2147483902" r:id="rId123"/>
    <p:sldMasterId id="2147483904" r:id="rId124"/>
    <p:sldMasterId id="2147483906" r:id="rId125"/>
    <p:sldMasterId id="2147483908" r:id="rId126"/>
    <p:sldMasterId id="2147483910" r:id="rId127"/>
    <p:sldMasterId id="2147483912" r:id="rId128"/>
    <p:sldMasterId id="2147483914" r:id="rId129"/>
    <p:sldMasterId id="2147483916" r:id="rId130"/>
    <p:sldMasterId id="2147483918" r:id="rId131"/>
    <p:sldMasterId id="2147483920" r:id="rId132"/>
    <p:sldMasterId id="2147483922" r:id="rId133"/>
    <p:sldMasterId id="2147483924" r:id="rId134"/>
    <p:sldMasterId id="2147483926" r:id="rId135"/>
    <p:sldMasterId id="2147483928" r:id="rId136"/>
    <p:sldMasterId id="2147483930" r:id="rId137"/>
    <p:sldMasterId id="2147483932" r:id="rId138"/>
    <p:sldMasterId id="2147483934" r:id="rId139"/>
    <p:sldMasterId id="2147483936" r:id="rId140"/>
    <p:sldMasterId id="2147483938" r:id="rId141"/>
    <p:sldMasterId id="2147483940" r:id="rId142"/>
    <p:sldMasterId id="2147483942" r:id="rId143"/>
    <p:sldMasterId id="2147483944" r:id="rId144"/>
    <p:sldMasterId id="2147483946" r:id="rId145"/>
    <p:sldMasterId id="2147483948" r:id="rId146"/>
    <p:sldMasterId id="2147483950" r:id="rId147"/>
  </p:sldMasterIdLst>
  <p:notesMasterIdLst>
    <p:notesMasterId r:id="rId299"/>
  </p:notesMasterIdLst>
  <p:sldIdLst>
    <p:sldId id="256" r:id="rId148"/>
    <p:sldId id="257" r:id="rId149"/>
    <p:sldId id="258" r:id="rId150"/>
    <p:sldId id="259" r:id="rId151"/>
    <p:sldId id="260" r:id="rId152"/>
    <p:sldId id="261" r:id="rId153"/>
    <p:sldId id="262" r:id="rId154"/>
    <p:sldId id="263" r:id="rId155"/>
    <p:sldId id="264" r:id="rId156"/>
    <p:sldId id="265" r:id="rId157"/>
    <p:sldId id="266" r:id="rId158"/>
    <p:sldId id="267" r:id="rId159"/>
    <p:sldId id="268" r:id="rId160"/>
    <p:sldId id="269" r:id="rId161"/>
    <p:sldId id="270" r:id="rId162"/>
    <p:sldId id="271" r:id="rId163"/>
    <p:sldId id="272" r:id="rId164"/>
    <p:sldId id="273" r:id="rId165"/>
    <p:sldId id="274" r:id="rId166"/>
    <p:sldId id="275" r:id="rId167"/>
    <p:sldId id="276" r:id="rId168"/>
    <p:sldId id="277" r:id="rId169"/>
    <p:sldId id="278" r:id="rId170"/>
    <p:sldId id="279" r:id="rId171"/>
    <p:sldId id="280" r:id="rId172"/>
    <p:sldId id="281" r:id="rId173"/>
    <p:sldId id="282" r:id="rId174"/>
    <p:sldId id="283" r:id="rId175"/>
    <p:sldId id="284" r:id="rId176"/>
    <p:sldId id="285" r:id="rId177"/>
    <p:sldId id="286" r:id="rId178"/>
    <p:sldId id="287" r:id="rId179"/>
    <p:sldId id="288" r:id="rId180"/>
    <p:sldId id="289" r:id="rId181"/>
    <p:sldId id="290" r:id="rId182"/>
    <p:sldId id="291" r:id="rId183"/>
    <p:sldId id="292" r:id="rId184"/>
    <p:sldId id="293" r:id="rId185"/>
    <p:sldId id="294" r:id="rId186"/>
    <p:sldId id="295" r:id="rId187"/>
    <p:sldId id="296" r:id="rId188"/>
    <p:sldId id="297" r:id="rId189"/>
    <p:sldId id="298" r:id="rId190"/>
    <p:sldId id="299" r:id="rId191"/>
    <p:sldId id="300" r:id="rId192"/>
    <p:sldId id="301" r:id="rId193"/>
    <p:sldId id="302" r:id="rId194"/>
    <p:sldId id="303" r:id="rId195"/>
    <p:sldId id="304" r:id="rId196"/>
    <p:sldId id="305" r:id="rId197"/>
    <p:sldId id="306" r:id="rId198"/>
    <p:sldId id="307" r:id="rId199"/>
    <p:sldId id="308" r:id="rId200"/>
    <p:sldId id="309" r:id="rId201"/>
    <p:sldId id="310" r:id="rId202"/>
    <p:sldId id="311" r:id="rId203"/>
    <p:sldId id="312" r:id="rId204"/>
    <p:sldId id="313" r:id="rId205"/>
    <p:sldId id="314" r:id="rId206"/>
    <p:sldId id="315" r:id="rId207"/>
    <p:sldId id="316" r:id="rId208"/>
    <p:sldId id="317" r:id="rId209"/>
    <p:sldId id="318" r:id="rId210"/>
    <p:sldId id="319" r:id="rId211"/>
    <p:sldId id="320" r:id="rId212"/>
    <p:sldId id="321" r:id="rId213"/>
    <p:sldId id="322" r:id="rId214"/>
    <p:sldId id="323" r:id="rId215"/>
    <p:sldId id="324" r:id="rId216"/>
    <p:sldId id="325" r:id="rId217"/>
    <p:sldId id="326" r:id="rId218"/>
    <p:sldId id="327" r:id="rId219"/>
    <p:sldId id="328" r:id="rId220"/>
    <p:sldId id="329" r:id="rId221"/>
    <p:sldId id="330" r:id="rId222"/>
    <p:sldId id="331" r:id="rId223"/>
    <p:sldId id="332" r:id="rId224"/>
    <p:sldId id="333" r:id="rId225"/>
    <p:sldId id="334" r:id="rId226"/>
    <p:sldId id="335" r:id="rId227"/>
    <p:sldId id="336" r:id="rId228"/>
    <p:sldId id="337" r:id="rId229"/>
    <p:sldId id="338" r:id="rId230"/>
    <p:sldId id="339" r:id="rId231"/>
    <p:sldId id="340" r:id="rId232"/>
    <p:sldId id="341" r:id="rId233"/>
    <p:sldId id="342" r:id="rId234"/>
    <p:sldId id="343" r:id="rId235"/>
    <p:sldId id="344" r:id="rId236"/>
    <p:sldId id="345" r:id="rId237"/>
    <p:sldId id="346" r:id="rId238"/>
    <p:sldId id="347" r:id="rId239"/>
    <p:sldId id="348" r:id="rId240"/>
    <p:sldId id="349" r:id="rId241"/>
    <p:sldId id="350" r:id="rId242"/>
    <p:sldId id="351" r:id="rId243"/>
    <p:sldId id="352" r:id="rId244"/>
    <p:sldId id="353" r:id="rId245"/>
    <p:sldId id="354" r:id="rId246"/>
    <p:sldId id="355" r:id="rId247"/>
    <p:sldId id="356" r:id="rId248"/>
    <p:sldId id="357" r:id="rId249"/>
    <p:sldId id="358" r:id="rId250"/>
    <p:sldId id="359" r:id="rId251"/>
    <p:sldId id="360" r:id="rId252"/>
    <p:sldId id="361" r:id="rId253"/>
    <p:sldId id="362" r:id="rId254"/>
    <p:sldId id="363" r:id="rId255"/>
    <p:sldId id="364" r:id="rId256"/>
    <p:sldId id="365" r:id="rId257"/>
    <p:sldId id="366" r:id="rId258"/>
    <p:sldId id="367" r:id="rId259"/>
    <p:sldId id="368" r:id="rId260"/>
    <p:sldId id="369" r:id="rId261"/>
    <p:sldId id="370" r:id="rId262"/>
    <p:sldId id="371" r:id="rId263"/>
    <p:sldId id="372" r:id="rId264"/>
    <p:sldId id="373" r:id="rId265"/>
    <p:sldId id="374" r:id="rId266"/>
    <p:sldId id="375" r:id="rId267"/>
    <p:sldId id="376" r:id="rId268"/>
    <p:sldId id="377" r:id="rId269"/>
    <p:sldId id="378" r:id="rId270"/>
    <p:sldId id="379" r:id="rId271"/>
    <p:sldId id="380" r:id="rId272"/>
    <p:sldId id="381" r:id="rId273"/>
    <p:sldId id="382" r:id="rId274"/>
    <p:sldId id="383" r:id="rId275"/>
    <p:sldId id="384" r:id="rId276"/>
    <p:sldId id="385" r:id="rId277"/>
    <p:sldId id="386" r:id="rId278"/>
    <p:sldId id="387" r:id="rId279"/>
    <p:sldId id="388" r:id="rId280"/>
    <p:sldId id="389" r:id="rId281"/>
    <p:sldId id="390" r:id="rId282"/>
    <p:sldId id="391" r:id="rId283"/>
    <p:sldId id="392" r:id="rId284"/>
    <p:sldId id="393" r:id="rId285"/>
    <p:sldId id="394" r:id="rId286"/>
    <p:sldId id="395" r:id="rId287"/>
    <p:sldId id="396" r:id="rId288"/>
    <p:sldId id="397" r:id="rId289"/>
    <p:sldId id="398" r:id="rId290"/>
    <p:sldId id="399" r:id="rId291"/>
    <p:sldId id="400" r:id="rId292"/>
    <p:sldId id="401" r:id="rId293"/>
    <p:sldId id="402" r:id="rId294"/>
    <p:sldId id="403" r:id="rId295"/>
    <p:sldId id="404" r:id="rId296"/>
    <p:sldId id="405" r:id="rId297"/>
    <p:sldId id="406" r:id="rId2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1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99" Type="http://schemas.openxmlformats.org/officeDocument/2006/relationships/notesMaster" Target="notesMasters/notesMaster1.xml"/><Relationship Id="rId303"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12.xml"/><Relationship Id="rId170" Type="http://schemas.openxmlformats.org/officeDocument/2006/relationships/slide" Target="slides/slide23.xml"/><Relationship Id="rId191" Type="http://schemas.openxmlformats.org/officeDocument/2006/relationships/slide" Target="slides/slide44.xml"/><Relationship Id="rId205" Type="http://schemas.openxmlformats.org/officeDocument/2006/relationships/slide" Target="slides/slide58.xml"/><Relationship Id="rId226" Type="http://schemas.openxmlformats.org/officeDocument/2006/relationships/slide" Target="slides/slide79.xml"/><Relationship Id="rId247" Type="http://schemas.openxmlformats.org/officeDocument/2006/relationships/slide" Target="slides/slide100.xml"/><Relationship Id="rId107" Type="http://schemas.openxmlformats.org/officeDocument/2006/relationships/slideMaster" Target="slideMasters/slideMaster107.xml"/><Relationship Id="rId268" Type="http://schemas.openxmlformats.org/officeDocument/2006/relationships/slide" Target="slides/slide121.xml"/><Relationship Id="rId289" Type="http://schemas.openxmlformats.org/officeDocument/2006/relationships/slide" Target="slides/slide14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2.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13.xml"/><Relationship Id="rId181" Type="http://schemas.openxmlformats.org/officeDocument/2006/relationships/slide" Target="slides/slide34.xml"/><Relationship Id="rId216" Type="http://schemas.openxmlformats.org/officeDocument/2006/relationships/slide" Target="slides/slide69.xml"/><Relationship Id="rId237" Type="http://schemas.openxmlformats.org/officeDocument/2006/relationships/slide" Target="slides/slide90.xml"/><Relationship Id="rId258" Type="http://schemas.openxmlformats.org/officeDocument/2006/relationships/slide" Target="slides/slide111.xml"/><Relationship Id="rId279" Type="http://schemas.openxmlformats.org/officeDocument/2006/relationships/slide" Target="slides/slide132.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290" Type="http://schemas.openxmlformats.org/officeDocument/2006/relationships/slide" Target="slides/slide143.xml"/><Relationship Id="rId85" Type="http://schemas.openxmlformats.org/officeDocument/2006/relationships/slideMaster" Target="slideMasters/slideMaster85.xml"/><Relationship Id="rId150" Type="http://schemas.openxmlformats.org/officeDocument/2006/relationships/slide" Target="slides/slide3.xml"/><Relationship Id="rId171" Type="http://schemas.openxmlformats.org/officeDocument/2006/relationships/slide" Target="slides/slide24.xml"/><Relationship Id="rId192" Type="http://schemas.openxmlformats.org/officeDocument/2006/relationships/slide" Target="slides/slide45.xml"/><Relationship Id="rId206" Type="http://schemas.openxmlformats.org/officeDocument/2006/relationships/slide" Target="slides/slide59.xml"/><Relationship Id="rId227" Type="http://schemas.openxmlformats.org/officeDocument/2006/relationships/slide" Target="slides/slide80.xml"/><Relationship Id="rId248" Type="http://schemas.openxmlformats.org/officeDocument/2006/relationships/slide" Target="slides/slide101.xml"/><Relationship Id="rId269" Type="http://schemas.openxmlformats.org/officeDocument/2006/relationships/slide" Target="slides/slide122.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133.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 Target="slides/slide14.xml"/><Relationship Id="rId182" Type="http://schemas.openxmlformats.org/officeDocument/2006/relationships/slide" Target="slides/slide35.xml"/><Relationship Id="rId217" Type="http://schemas.openxmlformats.org/officeDocument/2006/relationships/slide" Target="slides/slide70.xml"/><Relationship Id="rId6" Type="http://schemas.openxmlformats.org/officeDocument/2006/relationships/slideMaster" Target="slideMasters/slideMaster6.xml"/><Relationship Id="rId238" Type="http://schemas.openxmlformats.org/officeDocument/2006/relationships/slide" Target="slides/slide91.xml"/><Relationship Id="rId259" Type="http://schemas.openxmlformats.org/officeDocument/2006/relationships/slide" Target="slides/slide112.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23.xml"/><Relationship Id="rId291" Type="http://schemas.openxmlformats.org/officeDocument/2006/relationships/slide" Target="slides/slide144.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 Target="slides/slide4.xml"/><Relationship Id="rId172" Type="http://schemas.openxmlformats.org/officeDocument/2006/relationships/slide" Target="slides/slide25.xml"/><Relationship Id="rId193" Type="http://schemas.openxmlformats.org/officeDocument/2006/relationships/slide" Target="slides/slide46.xml"/><Relationship Id="rId207" Type="http://schemas.openxmlformats.org/officeDocument/2006/relationships/slide" Target="slides/slide60.xml"/><Relationship Id="rId228" Type="http://schemas.openxmlformats.org/officeDocument/2006/relationships/slide" Target="slides/slide81.xml"/><Relationship Id="rId249" Type="http://schemas.openxmlformats.org/officeDocument/2006/relationships/slide" Target="slides/slide102.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113.xml"/><Relationship Id="rId281" Type="http://schemas.openxmlformats.org/officeDocument/2006/relationships/slide" Target="slides/slide134.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20" Type="http://schemas.openxmlformats.org/officeDocument/2006/relationships/slideMaster" Target="slideMasters/slideMaster120.xml"/><Relationship Id="rId141" Type="http://schemas.openxmlformats.org/officeDocument/2006/relationships/slideMaster" Target="slideMasters/slideMaster141.xml"/><Relationship Id="rId7" Type="http://schemas.openxmlformats.org/officeDocument/2006/relationships/slideMaster" Target="slideMasters/slideMaster7.xml"/><Relationship Id="rId162" Type="http://schemas.openxmlformats.org/officeDocument/2006/relationships/slide" Target="slides/slide15.xml"/><Relationship Id="rId183" Type="http://schemas.openxmlformats.org/officeDocument/2006/relationships/slide" Target="slides/slide36.xml"/><Relationship Id="rId218" Type="http://schemas.openxmlformats.org/officeDocument/2006/relationships/slide" Target="slides/slide71.xml"/><Relationship Id="rId239" Type="http://schemas.openxmlformats.org/officeDocument/2006/relationships/slide" Target="slides/slide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03.xml"/><Relationship Id="rId255" Type="http://schemas.openxmlformats.org/officeDocument/2006/relationships/slide" Target="slides/slide108.xml"/><Relationship Id="rId271" Type="http://schemas.openxmlformats.org/officeDocument/2006/relationships/slide" Target="slides/slide124.xml"/><Relationship Id="rId276" Type="http://schemas.openxmlformats.org/officeDocument/2006/relationships/slide" Target="slides/slide129.xml"/><Relationship Id="rId292" Type="http://schemas.openxmlformats.org/officeDocument/2006/relationships/slide" Target="slides/slide145.xml"/><Relationship Id="rId297" Type="http://schemas.openxmlformats.org/officeDocument/2006/relationships/slide" Target="slides/slide150.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10.xml"/><Relationship Id="rId178" Type="http://schemas.openxmlformats.org/officeDocument/2006/relationships/slide" Target="slides/slide31.xml"/><Relationship Id="rId301" Type="http://schemas.openxmlformats.org/officeDocument/2006/relationships/viewProps" Target="viewProps.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5.xml"/><Relationship Id="rId173" Type="http://schemas.openxmlformats.org/officeDocument/2006/relationships/slide" Target="slides/slide26.xml"/><Relationship Id="rId194" Type="http://schemas.openxmlformats.org/officeDocument/2006/relationships/slide" Target="slides/slide47.xml"/><Relationship Id="rId199" Type="http://schemas.openxmlformats.org/officeDocument/2006/relationships/slide" Target="slides/slide52.xml"/><Relationship Id="rId203" Type="http://schemas.openxmlformats.org/officeDocument/2006/relationships/slide" Target="slides/slide56.xml"/><Relationship Id="rId208" Type="http://schemas.openxmlformats.org/officeDocument/2006/relationships/slide" Target="slides/slide61.xml"/><Relationship Id="rId229" Type="http://schemas.openxmlformats.org/officeDocument/2006/relationships/slide" Target="slides/slide82.xml"/><Relationship Id="rId19" Type="http://schemas.openxmlformats.org/officeDocument/2006/relationships/slideMaster" Target="slideMasters/slideMaster19.xml"/><Relationship Id="rId224" Type="http://schemas.openxmlformats.org/officeDocument/2006/relationships/slide" Target="slides/slide77.xml"/><Relationship Id="rId240" Type="http://schemas.openxmlformats.org/officeDocument/2006/relationships/slide" Target="slides/slide93.xml"/><Relationship Id="rId245" Type="http://schemas.openxmlformats.org/officeDocument/2006/relationships/slide" Target="slides/slide98.xml"/><Relationship Id="rId261" Type="http://schemas.openxmlformats.org/officeDocument/2006/relationships/slide" Target="slides/slide114.xml"/><Relationship Id="rId266" Type="http://schemas.openxmlformats.org/officeDocument/2006/relationships/slide" Target="slides/slide119.xml"/><Relationship Id="rId287" Type="http://schemas.openxmlformats.org/officeDocument/2006/relationships/slide" Target="slides/slide140.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21.xml"/><Relationship Id="rId282"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16.xml"/><Relationship Id="rId184" Type="http://schemas.openxmlformats.org/officeDocument/2006/relationships/slide" Target="slides/slide37.xml"/><Relationship Id="rId189" Type="http://schemas.openxmlformats.org/officeDocument/2006/relationships/slide" Target="slides/slide42.xml"/><Relationship Id="rId219" Type="http://schemas.openxmlformats.org/officeDocument/2006/relationships/slide" Target="slides/slide72.xml"/><Relationship Id="rId3" Type="http://schemas.openxmlformats.org/officeDocument/2006/relationships/slideMaster" Target="slideMasters/slideMaster3.xml"/><Relationship Id="rId214" Type="http://schemas.openxmlformats.org/officeDocument/2006/relationships/slide" Target="slides/slide67.xml"/><Relationship Id="rId230" Type="http://schemas.openxmlformats.org/officeDocument/2006/relationships/slide" Target="slides/slide83.xml"/><Relationship Id="rId235" Type="http://schemas.openxmlformats.org/officeDocument/2006/relationships/slide" Target="slides/slide88.xml"/><Relationship Id="rId251" Type="http://schemas.openxmlformats.org/officeDocument/2006/relationships/slide" Target="slides/slide104.xml"/><Relationship Id="rId256" Type="http://schemas.openxmlformats.org/officeDocument/2006/relationships/slide" Target="slides/slide109.xml"/><Relationship Id="rId277" Type="http://schemas.openxmlformats.org/officeDocument/2006/relationships/slide" Target="slides/slide130.xml"/><Relationship Id="rId298" Type="http://schemas.openxmlformats.org/officeDocument/2006/relationships/slide" Target="slides/slide15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11.xml"/><Relationship Id="rId272" Type="http://schemas.openxmlformats.org/officeDocument/2006/relationships/slide" Target="slides/slide125.xml"/><Relationship Id="rId293" Type="http://schemas.openxmlformats.org/officeDocument/2006/relationships/slide" Target="slides/slide146.xml"/><Relationship Id="rId302"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6.xml"/><Relationship Id="rId174" Type="http://schemas.openxmlformats.org/officeDocument/2006/relationships/slide" Target="slides/slide27.xml"/><Relationship Id="rId179" Type="http://schemas.openxmlformats.org/officeDocument/2006/relationships/slide" Target="slides/slide32.xml"/><Relationship Id="rId195" Type="http://schemas.openxmlformats.org/officeDocument/2006/relationships/slide" Target="slides/slide48.xml"/><Relationship Id="rId209" Type="http://schemas.openxmlformats.org/officeDocument/2006/relationships/slide" Target="slides/slide62.xml"/><Relationship Id="rId190" Type="http://schemas.openxmlformats.org/officeDocument/2006/relationships/slide" Target="slides/slide43.xml"/><Relationship Id="rId204" Type="http://schemas.openxmlformats.org/officeDocument/2006/relationships/slide" Target="slides/slide57.xml"/><Relationship Id="rId220" Type="http://schemas.openxmlformats.org/officeDocument/2006/relationships/slide" Target="slides/slide73.xml"/><Relationship Id="rId225" Type="http://schemas.openxmlformats.org/officeDocument/2006/relationships/slide" Target="slides/slide78.xml"/><Relationship Id="rId241" Type="http://schemas.openxmlformats.org/officeDocument/2006/relationships/slide" Target="slides/slide94.xml"/><Relationship Id="rId246" Type="http://schemas.openxmlformats.org/officeDocument/2006/relationships/slide" Target="slides/slide99.xml"/><Relationship Id="rId267" Type="http://schemas.openxmlformats.org/officeDocument/2006/relationships/slide" Target="slides/slide120.xml"/><Relationship Id="rId288" Type="http://schemas.openxmlformats.org/officeDocument/2006/relationships/slide" Target="slides/slide14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15.xml"/><Relationship Id="rId283" Type="http://schemas.openxmlformats.org/officeDocument/2006/relationships/slide" Target="slides/slide13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 Target="slides/slide1.xml"/><Relationship Id="rId164" Type="http://schemas.openxmlformats.org/officeDocument/2006/relationships/slide" Target="slides/slide17.xml"/><Relationship Id="rId169" Type="http://schemas.openxmlformats.org/officeDocument/2006/relationships/slide" Target="slides/slide22.xml"/><Relationship Id="rId185"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3.xml"/><Relationship Id="rId210" Type="http://schemas.openxmlformats.org/officeDocument/2006/relationships/slide" Target="slides/slide63.xml"/><Relationship Id="rId215" Type="http://schemas.openxmlformats.org/officeDocument/2006/relationships/slide" Target="slides/slide68.xml"/><Relationship Id="rId236" Type="http://schemas.openxmlformats.org/officeDocument/2006/relationships/slide" Target="slides/slide89.xml"/><Relationship Id="rId257" Type="http://schemas.openxmlformats.org/officeDocument/2006/relationships/slide" Target="slides/slide110.xml"/><Relationship Id="rId278" Type="http://schemas.openxmlformats.org/officeDocument/2006/relationships/slide" Target="slides/slide131.xml"/><Relationship Id="rId26" Type="http://schemas.openxmlformats.org/officeDocument/2006/relationships/slideMaster" Target="slideMasters/slideMaster26.xml"/><Relationship Id="rId231" Type="http://schemas.openxmlformats.org/officeDocument/2006/relationships/slide" Target="slides/slide84.xml"/><Relationship Id="rId252" Type="http://schemas.openxmlformats.org/officeDocument/2006/relationships/slide" Target="slides/slide105.xml"/><Relationship Id="rId273" Type="http://schemas.openxmlformats.org/officeDocument/2006/relationships/slide" Target="slides/slide126.xml"/><Relationship Id="rId294" Type="http://schemas.openxmlformats.org/officeDocument/2006/relationships/slide" Target="slides/slide147.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7.xml"/><Relationship Id="rId175" Type="http://schemas.openxmlformats.org/officeDocument/2006/relationships/slide" Target="slides/slide28.xml"/><Relationship Id="rId196" Type="http://schemas.openxmlformats.org/officeDocument/2006/relationships/slide" Target="slides/slide49.xml"/><Relationship Id="rId200" Type="http://schemas.openxmlformats.org/officeDocument/2006/relationships/slide" Target="slides/slide53.xml"/><Relationship Id="rId16" Type="http://schemas.openxmlformats.org/officeDocument/2006/relationships/slideMaster" Target="slideMasters/slideMaster16.xml"/><Relationship Id="rId221" Type="http://schemas.openxmlformats.org/officeDocument/2006/relationships/slide" Target="slides/slide74.xml"/><Relationship Id="rId242" Type="http://schemas.openxmlformats.org/officeDocument/2006/relationships/slide" Target="slides/slide95.xml"/><Relationship Id="rId263" Type="http://schemas.openxmlformats.org/officeDocument/2006/relationships/slide" Target="slides/slide116.xml"/><Relationship Id="rId284" Type="http://schemas.openxmlformats.org/officeDocument/2006/relationships/slide" Target="slides/slide137.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 Target="slides/slide18.xml"/><Relationship Id="rId186" Type="http://schemas.openxmlformats.org/officeDocument/2006/relationships/slide" Target="slides/slide39.xml"/><Relationship Id="rId211" Type="http://schemas.openxmlformats.org/officeDocument/2006/relationships/slide" Target="slides/slide64.xml"/><Relationship Id="rId232" Type="http://schemas.openxmlformats.org/officeDocument/2006/relationships/slide" Target="slides/slide85.xml"/><Relationship Id="rId253" Type="http://schemas.openxmlformats.org/officeDocument/2006/relationships/slide" Target="slides/slide106.xml"/><Relationship Id="rId274" Type="http://schemas.openxmlformats.org/officeDocument/2006/relationships/slide" Target="slides/slide127.xml"/><Relationship Id="rId295" Type="http://schemas.openxmlformats.org/officeDocument/2006/relationships/slide" Target="slides/slide148.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 Target="slides/slide8.xml"/><Relationship Id="rId176" Type="http://schemas.openxmlformats.org/officeDocument/2006/relationships/slide" Target="slides/slide29.xml"/><Relationship Id="rId197" Type="http://schemas.openxmlformats.org/officeDocument/2006/relationships/slide" Target="slides/slide50.xml"/><Relationship Id="rId201" Type="http://schemas.openxmlformats.org/officeDocument/2006/relationships/slide" Target="slides/slide54.xml"/><Relationship Id="rId222" Type="http://schemas.openxmlformats.org/officeDocument/2006/relationships/slide" Target="slides/slide75.xml"/><Relationship Id="rId243" Type="http://schemas.openxmlformats.org/officeDocument/2006/relationships/slide" Target="slides/slide96.xml"/><Relationship Id="rId264" Type="http://schemas.openxmlformats.org/officeDocument/2006/relationships/slide" Target="slides/slide117.xml"/><Relationship Id="rId285" Type="http://schemas.openxmlformats.org/officeDocument/2006/relationships/slide" Target="slides/slide138.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 Target="slides/slide19.xml"/><Relationship Id="rId187" Type="http://schemas.openxmlformats.org/officeDocument/2006/relationships/slide" Target="slides/slide40.xml"/><Relationship Id="rId1" Type="http://schemas.openxmlformats.org/officeDocument/2006/relationships/slideMaster" Target="slideMasters/slideMaster1.xml"/><Relationship Id="rId212" Type="http://schemas.openxmlformats.org/officeDocument/2006/relationships/slide" Target="slides/slide65.xml"/><Relationship Id="rId233" Type="http://schemas.openxmlformats.org/officeDocument/2006/relationships/slide" Target="slides/slide86.xml"/><Relationship Id="rId254" Type="http://schemas.openxmlformats.org/officeDocument/2006/relationships/slide" Target="slides/slide107.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28.xml"/><Relationship Id="rId296" Type="http://schemas.openxmlformats.org/officeDocument/2006/relationships/slide" Target="slides/slide149.xml"/><Relationship Id="rId300" Type="http://schemas.openxmlformats.org/officeDocument/2006/relationships/presProps" Target="presProps.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 Target="slides/slide9.xml"/><Relationship Id="rId177" Type="http://schemas.openxmlformats.org/officeDocument/2006/relationships/slide" Target="slides/slide30.xml"/><Relationship Id="rId198" Type="http://schemas.openxmlformats.org/officeDocument/2006/relationships/slide" Target="slides/slide51.xml"/><Relationship Id="rId202" Type="http://schemas.openxmlformats.org/officeDocument/2006/relationships/slide" Target="slides/slide55.xml"/><Relationship Id="rId223" Type="http://schemas.openxmlformats.org/officeDocument/2006/relationships/slide" Target="slides/slide76.xml"/><Relationship Id="rId244" Type="http://schemas.openxmlformats.org/officeDocument/2006/relationships/slide" Target="slides/slide97.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118.xml"/><Relationship Id="rId286" Type="http://schemas.openxmlformats.org/officeDocument/2006/relationships/slide" Target="slides/slide139.xml"/><Relationship Id="rId50" Type="http://schemas.openxmlformats.org/officeDocument/2006/relationships/slideMaster" Target="slideMasters/slideMaster50.xml"/><Relationship Id="rId104" Type="http://schemas.openxmlformats.org/officeDocument/2006/relationships/slideMaster" Target="slideMasters/slideMaster104.xml"/><Relationship Id="rId125" Type="http://schemas.openxmlformats.org/officeDocument/2006/relationships/slideMaster" Target="slideMasters/slideMaster125.xml"/><Relationship Id="rId146" Type="http://schemas.openxmlformats.org/officeDocument/2006/relationships/slideMaster" Target="slideMasters/slideMaster146.xml"/><Relationship Id="rId167" Type="http://schemas.openxmlformats.org/officeDocument/2006/relationships/slide" Target="slides/slide20.xml"/><Relationship Id="rId188" Type="http://schemas.openxmlformats.org/officeDocument/2006/relationships/slide" Target="slides/slide41.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13" Type="http://schemas.openxmlformats.org/officeDocument/2006/relationships/slide" Target="slides/slide66.xml"/><Relationship Id="rId234"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5D6F5-2309-4650-87A3-CCF2A5BDABAE}" type="datetimeFigureOut">
              <a:rPr lang="en-US" smtClean="0"/>
              <a:t>8/26/2013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08408-DAB0-47BB-A25C-E69252882A94}" type="slidenum">
              <a:rPr lang="en-US" smtClean="0"/>
              <a:t>‹#›</a:t>
            </a:fld>
            <a:endParaRPr lang="en-US"/>
          </a:p>
        </p:txBody>
      </p:sp>
    </p:spTree>
    <p:extLst>
      <p:ext uri="{BB962C8B-B14F-4D97-AF65-F5344CB8AC3E}">
        <p14:creationId xmlns:p14="http://schemas.microsoft.com/office/powerpoint/2010/main" val="53985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val="277972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a:t>
            </a:r>
            <a:r>
              <a:rPr lang="en-US" baseline="0" dirty="0" smtClean="0"/>
              <a:t> 1.3.8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234299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4.4</a:t>
            </a:r>
            <a:r>
              <a:rPr lang="en-US" baseline="0" dirty="0" smtClean="0"/>
              <a:t> on p. 4.2.2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23584094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4.5 on p. 4.2.3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4759693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4.2.3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33494640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timeline presentation shows why you should be indifferent between $316.99 lump sum, or 4 equal payments of $100 over time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129</a:t>
            </a:fld>
            <a:endParaRPr lang="en-US">
              <a:solidFill>
                <a:prstClr val="black"/>
              </a:solidFill>
            </a:endParaRPr>
          </a:p>
        </p:txBody>
      </p:sp>
    </p:spTree>
    <p:extLst>
      <p:ext uri="{BB962C8B-B14F-4D97-AF65-F5344CB8AC3E}">
        <p14:creationId xmlns:p14="http://schemas.microsoft.com/office/powerpoint/2010/main" val="12559910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4.2.6</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38533245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131</a:t>
            </a:fld>
            <a:endParaRPr lang="en-US">
              <a:solidFill>
                <a:prstClr val="black"/>
              </a:solidFill>
            </a:endParaRPr>
          </a:p>
        </p:txBody>
      </p:sp>
    </p:spTree>
    <p:extLst>
      <p:ext uri="{BB962C8B-B14F-4D97-AF65-F5344CB8AC3E}">
        <p14:creationId xmlns:p14="http://schemas.microsoft.com/office/powerpoint/2010/main" val="35044254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4.2.8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27450778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stocks</a:t>
            </a:r>
            <a:r>
              <a:rPr lang="en-US" baseline="0" dirty="0" smtClean="0"/>
              <a:t> are the best example of a perpetuity since they pay a fixed dividend, typically every quarter, and they have no maturity date.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133</a:t>
            </a:fld>
            <a:endParaRPr lang="en-US">
              <a:solidFill>
                <a:prstClr val="black"/>
              </a:solidFill>
            </a:endParaRPr>
          </a:p>
        </p:txBody>
      </p:sp>
    </p:spTree>
    <p:extLst>
      <p:ext uri="{BB962C8B-B14F-4D97-AF65-F5344CB8AC3E}">
        <p14:creationId xmlns:p14="http://schemas.microsoft.com/office/powerpoint/2010/main" val="6184744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this</a:t>
            </a:r>
            <a:r>
              <a:rPr lang="en-US" baseline="0" dirty="0" smtClean="0"/>
              <a:t> example on page 4.2.10 of CFO.</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134</a:t>
            </a:fld>
            <a:endParaRPr lang="en-US">
              <a:solidFill>
                <a:prstClr val="black"/>
              </a:solidFill>
            </a:endParaRPr>
          </a:p>
        </p:txBody>
      </p:sp>
    </p:spTree>
    <p:extLst>
      <p:ext uri="{BB962C8B-B14F-4D97-AF65-F5344CB8AC3E}">
        <p14:creationId xmlns:p14="http://schemas.microsoft.com/office/powerpoint/2010/main" val="31762935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4.2.11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337148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1.3.9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4426953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basic steps</a:t>
            </a:r>
            <a:r>
              <a:rPr lang="en-US" baseline="0" smtClean="0"/>
              <a:t>, outlined on page 4.3.2,  </a:t>
            </a:r>
            <a:r>
              <a:rPr lang="en-US" baseline="0" dirty="0" smtClean="0"/>
              <a:t>should be used for ALL time value of money problems. Tell the students to LEARN THEM!</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137</a:t>
            </a:fld>
            <a:endParaRPr lang="en-US">
              <a:solidFill>
                <a:prstClr val="black"/>
              </a:solidFill>
            </a:endParaRPr>
          </a:p>
        </p:txBody>
      </p:sp>
    </p:spTree>
    <p:extLst>
      <p:ext uri="{BB962C8B-B14F-4D97-AF65-F5344CB8AC3E}">
        <p14:creationId xmlns:p14="http://schemas.microsoft.com/office/powerpoint/2010/main" val="25921272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students to view each</a:t>
            </a:r>
            <a:r>
              <a:rPr lang="en-US" baseline="0" dirty="0" smtClean="0"/>
              <a:t> cash flow, or annuity series, as a separate problem. Find the PVs and then sum them up to get the overall answer.</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5689360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p.4.3.5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141</a:t>
            </a:fld>
            <a:endParaRPr lang="en-US">
              <a:solidFill>
                <a:prstClr val="black"/>
              </a:solidFill>
            </a:endParaRPr>
          </a:p>
        </p:txBody>
      </p:sp>
    </p:spTree>
    <p:extLst>
      <p:ext uri="{BB962C8B-B14F-4D97-AF65-F5344CB8AC3E}">
        <p14:creationId xmlns:p14="http://schemas.microsoft.com/office/powerpoint/2010/main" val="36608116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4.8 on p. 4.4.1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143</a:t>
            </a:fld>
            <a:endParaRPr lang="en-US">
              <a:solidFill>
                <a:prstClr val="black"/>
              </a:solidFill>
            </a:endParaRPr>
          </a:p>
        </p:txBody>
      </p:sp>
    </p:spTree>
    <p:extLst>
      <p:ext uri="{BB962C8B-B14F-4D97-AF65-F5344CB8AC3E}">
        <p14:creationId xmlns:p14="http://schemas.microsoft.com/office/powerpoint/2010/main" val="25289471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4.4.2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144</a:t>
            </a:fld>
            <a:endParaRPr lang="en-US">
              <a:solidFill>
                <a:prstClr val="black"/>
              </a:solidFill>
            </a:endParaRPr>
          </a:p>
        </p:txBody>
      </p:sp>
    </p:spTree>
    <p:extLst>
      <p:ext uri="{BB962C8B-B14F-4D97-AF65-F5344CB8AC3E}">
        <p14:creationId xmlns:p14="http://schemas.microsoft.com/office/powerpoint/2010/main" val="33670956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4.9 and 4.10 on p. 4.4.4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145</a:t>
            </a:fld>
            <a:endParaRPr lang="en-US">
              <a:solidFill>
                <a:prstClr val="black"/>
              </a:solidFill>
            </a:endParaRPr>
          </a:p>
        </p:txBody>
      </p:sp>
    </p:spTree>
    <p:extLst>
      <p:ext uri="{BB962C8B-B14F-4D97-AF65-F5344CB8AC3E}">
        <p14:creationId xmlns:p14="http://schemas.microsoft.com/office/powerpoint/2010/main" val="3145024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4.4.5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146</a:t>
            </a:fld>
            <a:endParaRPr lang="en-US">
              <a:solidFill>
                <a:prstClr val="black"/>
              </a:solidFill>
            </a:endParaRPr>
          </a:p>
        </p:txBody>
      </p:sp>
    </p:spTree>
    <p:extLst>
      <p:ext uri="{BB962C8B-B14F-4D97-AF65-F5344CB8AC3E}">
        <p14:creationId xmlns:p14="http://schemas.microsoft.com/office/powerpoint/2010/main" val="2592660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4.4.6</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148</a:t>
            </a:fld>
            <a:endParaRPr lang="en-US">
              <a:solidFill>
                <a:prstClr val="black"/>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4.4.7</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149</a:t>
            </a:fld>
            <a:endParaRPr lang="en-US">
              <a:solidFill>
                <a:prstClr val="black"/>
              </a:solidFill>
            </a:endParaRPr>
          </a:p>
        </p:txBody>
      </p:sp>
    </p:spTree>
    <p:extLst>
      <p:ext uri="{BB962C8B-B14F-4D97-AF65-F5344CB8AC3E}">
        <p14:creationId xmlns:p14="http://schemas.microsoft.com/office/powerpoint/2010/main" val="293732682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a:t>
            </a:r>
            <a:r>
              <a:rPr lang="en-US" baseline="0" dirty="0" smtClean="0"/>
              <a:t> of an amortization schedule. Note the payment is </a:t>
            </a:r>
            <a:r>
              <a:rPr lang="en-US" baseline="0" smtClean="0"/>
              <a:t>the same, </a:t>
            </a:r>
            <a:r>
              <a:rPr lang="en-US" baseline="0" dirty="0" smtClean="0"/>
              <a:t>yet each year a different amount goes toward interest and </a:t>
            </a:r>
            <a:r>
              <a:rPr lang="en-US" baseline="0" smtClean="0"/>
              <a:t>principal reduction.</a:t>
            </a:r>
            <a:endParaRPr lang="en-US"/>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150</a:t>
            </a:fld>
            <a:endParaRPr lang="en-US">
              <a:solidFill>
                <a:prstClr val="black"/>
              </a:solidFill>
            </a:endParaRPr>
          </a:p>
        </p:txBody>
      </p:sp>
    </p:spTree>
    <p:extLst>
      <p:ext uri="{BB962C8B-B14F-4D97-AF65-F5344CB8AC3E}">
        <p14:creationId xmlns:p14="http://schemas.microsoft.com/office/powerpoint/2010/main" val="143537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students</a:t>
            </a:r>
            <a:r>
              <a:rPr lang="en-US" baseline="0" dirty="0" smtClean="0"/>
              <a:t> understand that the firm only receives cash in the primary market. All secondary market transactions are merely trades between investors.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66521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various types of markets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31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 discussion of various</a:t>
            </a:r>
            <a:r>
              <a:rPr lang="en-US" baseline="0" dirty="0" smtClean="0"/>
              <a:t> market types.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00893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1.3.13 of text. Discuss</a:t>
            </a:r>
            <a:r>
              <a:rPr lang="en-US" baseline="0" dirty="0" smtClean="0"/>
              <a:t> how this process works or show videos.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7792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a:t>
            </a:r>
            <a:r>
              <a:rPr lang="en-US" baseline="0" dirty="0" smtClean="0"/>
              <a:t> importance of liquidity again.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65561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slide allows you to cover thes</a:t>
            </a:r>
            <a:r>
              <a:rPr lang="en-US" baseline="0" dirty="0" smtClean="0"/>
              <a:t>e 3 forms in detail.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378156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1.4.2</a:t>
            </a:r>
            <a:r>
              <a:rPr lang="en-US" baseline="0" dirty="0" smtClean="0"/>
              <a:t> of text. Discuss the advantages and disadvantages of each form.</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14005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1.4.4 of text. Discuss the number of firms</a:t>
            </a:r>
            <a:r>
              <a:rPr lang="en-US" baseline="0" dirty="0" smtClean="0"/>
              <a:t> and sales volume of each type of organizations.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4732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the students examples of each tool so they understand the additional information available to them.  (1.1.1 of the text contain live examples).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97472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1.4.5 of text. Discuss</a:t>
            </a:r>
            <a:r>
              <a:rPr lang="en-US" baseline="0" dirty="0" smtClean="0"/>
              <a:t> this diagram and how companies are organized.</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46918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a:t>
            </a:r>
            <a:r>
              <a:rPr lang="en-US" baseline="0" dirty="0" smtClean="0"/>
              <a:t> some time on the importance of shareholder wealth maximization and how it achieves other “good” goals at the same time.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26992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remedies of the principal-agent problem and show how compensation and stock options align interests.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527464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Enron, WorldCom, Tyco or other high profile example of agency problems.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120085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discuss each issue; most will be covered in later</a:t>
            </a:r>
            <a:r>
              <a:rPr lang="en-US" baseline="0" dirty="0" smtClean="0"/>
              <a:t> chapters in greater detail.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42728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t>
            </a:r>
            <a:r>
              <a:rPr lang="en-US" baseline="0" dirty="0" smtClean="0"/>
              <a:t> in greater detail at your discretion.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5300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how each group might not have access to the same information.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585229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35</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val="2779720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some time discussing how</a:t>
            </a:r>
            <a:r>
              <a:rPr lang="en-US" baseline="0" dirty="0" smtClean="0"/>
              <a:t> financial managers use the balance sheet. The students’ exposure to date has been focused on how the sheets are created by accountants.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06149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the students how to use the various solution tools to learn about how problems can be set up and solved. (Page 1.1.3 of the text have live examples of these solution tools.)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2797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page 2.1.2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053384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2.1.4</a:t>
            </a:r>
            <a:r>
              <a:rPr lang="en-US" baseline="0" dirty="0" smtClean="0"/>
              <a:t> of the text. Make sure students understand the distinction between operating and financing activities.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388804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2.1.6 of the text.</a:t>
            </a:r>
            <a:r>
              <a:rPr lang="en-US" baseline="0" dirty="0" smtClean="0"/>
              <a:t> Go through the 3 major sections in detail and discuss how the statement of cash flows is critical for planning periods of cash shortage and cash surplus.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95566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a:t>
            </a:r>
            <a:r>
              <a:rPr lang="en-US" baseline="0" dirty="0" smtClean="0"/>
              <a:t> manager needs to know the firm inside and out. Ratio analysis can pinpoint areas that need additional work and areas that can be left alone for the time being.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99300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introduce the 5 main categories and explain there are hundreds of ratios, but that we will only focus on the most common ratios.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439006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Generating</a:t>
            </a:r>
            <a:r>
              <a:rPr lang="en-US" baseline="0" dirty="0" smtClean="0"/>
              <a:t> profits is the only thing that keeps a firm in business long-term.</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538345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some time explaining</a:t>
            </a:r>
            <a:r>
              <a:rPr lang="en-US" baseline="0" dirty="0" smtClean="0"/>
              <a:t> why each of these ratios gives us a different perspective on firm profitability.</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738020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page 2.3.5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884783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Commonly used by lenders to determine ability to repay debt.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015853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2.3.7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6348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some time discussing</a:t>
            </a:r>
            <a:r>
              <a:rPr lang="en-US" baseline="0" dirty="0" smtClean="0"/>
              <a:t> the various financial perspectives and careers in each field.   The </a:t>
            </a:r>
            <a:r>
              <a:rPr lang="en-US" baseline="0" dirty="0" err="1" smtClean="0"/>
              <a:t>ExplainIt</a:t>
            </a:r>
            <a:r>
              <a:rPr lang="en-US" baseline="0" dirty="0" smtClean="0"/>
              <a:t>! on page 1.2.1 explains these four facets in an entertaining manner.  (Run time:  5:05.)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54336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how each can be interpreted</a:t>
            </a:r>
            <a:r>
              <a:rPr lang="en-US" baseline="0" dirty="0" smtClean="0"/>
              <a:t> differently and could provide an indication of good or bad management practices. Also, make sure students understand how these vary substantially based on industry, and how age of assets can impact certain ratios.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20796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page 2.3.9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960225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how leverage varies from industry to industry and can depend on stability of cash flows.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803995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page 2.3.11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816306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each</a:t>
            </a:r>
            <a:r>
              <a:rPr lang="en-US" baseline="0" dirty="0" smtClean="0"/>
              <a:t> of these with examples of interpretation.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91228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a:t>
            </a:r>
            <a:r>
              <a:rPr lang="en-US" baseline="0" dirty="0" smtClean="0"/>
              <a:t> 2.3.13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531789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Allows</a:t>
            </a:r>
            <a:r>
              <a:rPr lang="en-US" baseline="0" dirty="0" smtClean="0"/>
              <a:t> comparison with other firms in our industry to use for benchmarking. Show some comparisons with other firms.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047239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slide allows you to discuss each component.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0305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an example so students</a:t>
            </a:r>
            <a:r>
              <a:rPr lang="en-US" baseline="0" dirty="0" smtClean="0"/>
              <a:t> can see how the ROE of a particular firm is the product of profit margin, asset turnover, and leverage.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984762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2.3.17</a:t>
            </a:r>
            <a:r>
              <a:rPr lang="en-US" baseline="0" dirty="0" smtClean="0"/>
              <a:t> of text. Explain these relationships and how the Du Pont Analysis can be used to identify ways to increase profits.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84929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how financial markets are critical to economic growth. Also emphasize the importance of secondary markets in providing liquidity to investors.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43874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page 2.3.18 of text. Point</a:t>
            </a:r>
            <a:r>
              <a:rPr lang="en-US" baseline="0" dirty="0" smtClean="0"/>
              <a:t> out that the firm’s ROE issues are the result of fluctuations in profit margin. Now you can investigate in depth and see why it is lower and more volatile.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830247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how we use ratios in practice and how they can aid managers in creating greater efficiency and higher profits.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47847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cautious about interpretation. Ratios only point toward areas where</a:t>
            </a:r>
            <a:r>
              <a:rPr lang="en-US" baseline="0" dirty="0" smtClean="0"/>
              <a:t> we need to dig deeper and see if there are improvements to be made.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0361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cautious about interpretation. Ratios only point toward areas where</a:t>
            </a:r>
            <a:r>
              <a:rPr lang="en-US" baseline="0" dirty="0" smtClean="0"/>
              <a:t> we need to dig deeper and see if there are improvements to be made.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03616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67</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val="2779720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the students understand how they can apply these concepts to their personal life.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0868719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page 3.1.2 for solution and explanation</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2860532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each</a:t>
            </a:r>
            <a:r>
              <a:rPr lang="en-US" baseline="0" dirty="0" smtClean="0"/>
              <a:t> term and also show the calculator abbreviations for each.</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6056049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how important it is to use a timeline to identify the timing of the cash flows. It becomes particularly important as the complexity increases.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1862126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a:t>
            </a:r>
            <a:r>
              <a:rPr lang="en-US" baseline="0" dirty="0" smtClean="0"/>
              <a:t> is that cash flows occur at the end of a period unless otherwise stated.</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1092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page 1.3.3 of text. You can relate this graph to the circular flow model your students should have studied in Principles of Economics so they can see the big picture view of the financial markets.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870465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Compound</a:t>
            </a:r>
            <a:r>
              <a:rPr lang="en-US" baseline="0" dirty="0" smtClean="0"/>
              <a:t> interest and simple interest will yield the same result if using annual compounding for only one year.</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13737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the students through</a:t>
            </a:r>
            <a:r>
              <a:rPr lang="en-US" baseline="0" dirty="0" smtClean="0"/>
              <a:t> this example.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40161447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how the formula</a:t>
            </a:r>
            <a:r>
              <a:rPr lang="en-US" baseline="0" dirty="0" smtClean="0"/>
              <a:t> is just an algebraic simplification.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5310443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TVM formulas</a:t>
            </a:r>
            <a:r>
              <a:rPr lang="en-US" baseline="0" dirty="0" smtClean="0"/>
              <a:t> are derived from this formula, so this is a good one to memorize.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6590150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page 3.2.4 for solution tools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9070046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page 3.2.4 for solution tools</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7249353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24932778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numerous applications for compound growth rates. Have the class brainstorm some uses if you have time.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539695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page</a:t>
            </a:r>
            <a:r>
              <a:rPr lang="en-US" baseline="0" dirty="0" smtClean="0"/>
              <a:t> 3.2.8 of text; the Solution Tools on that page show how to work this problem.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1448370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3.3</a:t>
            </a:r>
            <a:r>
              <a:rPr lang="en-US" baseline="0" dirty="0" smtClean="0"/>
              <a:t> on p. 3.2.9</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262470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1.3.5</a:t>
            </a:r>
            <a:r>
              <a:rPr lang="en-US" baseline="0" dirty="0" smtClean="0"/>
              <a:t> of text.  Make sure students are familiar with the various types of money market instruments.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500215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p. 3.2.9.  W</a:t>
            </a:r>
            <a:r>
              <a:rPr lang="en-US" baseline="0" dirty="0" smtClean="0"/>
              <a:t>e will need to solve for the interest rate or rate of growth many times,  and then use that rate to forecast the future value of some variable.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7331002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3.2.10.  You can introduce the Rule of 72 for any problems</a:t>
            </a:r>
            <a:r>
              <a:rPr lang="en-US" baseline="0" dirty="0" smtClean="0"/>
              <a:t> that “double” your money.</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2068231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 and Explore It on p. 3.2.11.</a:t>
            </a:r>
            <a:r>
              <a:rPr lang="en-US" baseline="0" dirty="0" smtClean="0"/>
              <a:t>  </a:t>
            </a:r>
            <a:r>
              <a:rPr lang="en-US" dirty="0" smtClean="0"/>
              <a:t>Applications</a:t>
            </a:r>
            <a:r>
              <a:rPr lang="en-US" baseline="0" dirty="0" smtClean="0"/>
              <a:t> for these tools include determining how many years before you can achieve a goal, such as retirement, down payments, etc.</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39988467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these conversions to the students. Errors are typically the result of misunderstanding how to adjust interest rates and time periods to reflect multiple compounding periods.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0171818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3.4</a:t>
            </a:r>
            <a:r>
              <a:rPr lang="en-US" baseline="0" dirty="0" smtClean="0"/>
              <a:t> on p. 3.2.12</a:t>
            </a:r>
            <a:endParaRPr lang="en-US" dirty="0" smtClean="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335110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a:t>
            </a:r>
            <a:r>
              <a:rPr lang="en-US" baseline="0" dirty="0" smtClean="0"/>
              <a:t> on p. 3.2.12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704483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 3.2.12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498753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3.2.14</a:t>
            </a:r>
            <a:r>
              <a:rPr lang="en-US" baseline="0" dirty="0" smtClean="0"/>
              <a:t> of text.  Explain how compounding frequency can change FV significantly.</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16771930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3.5</a:t>
            </a:r>
            <a:r>
              <a:rPr lang="en-US" baseline="0" dirty="0" smtClean="0"/>
              <a:t> on p. 3.2.15. Sometimes called EAR or effective annual rate.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29218844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3.2.16</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193305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1.3.6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7591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a clear example of how more frequent compounding increases returns</a:t>
            </a:r>
            <a:r>
              <a:rPr lang="en-US" baseline="0" dirty="0" smtClean="0"/>
              <a:t> or EIR.</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3376383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3.6</a:t>
            </a:r>
            <a:r>
              <a:rPr lang="en-US" baseline="0" dirty="0" smtClean="0"/>
              <a:t> on p. 3.3.1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33100014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a:t>
            </a:r>
            <a:r>
              <a:rPr lang="en-US" baseline="0" dirty="0" smtClean="0"/>
              <a:t> p. 3.3.2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7412701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3.7 on p. 3.3.3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29350351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3.3.3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32778118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TVM</a:t>
            </a:r>
            <a:r>
              <a:rPr lang="en-US" baseline="0" dirty="0" smtClean="0"/>
              <a:t> tool will be used more than the others when we get to capital budgeting and evaluating investment options for the firm.</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31669472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 Tools</a:t>
            </a:r>
            <a:r>
              <a:rPr lang="en-US" baseline="0" dirty="0" smtClean="0"/>
              <a:t> on 3.3.5.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107</a:t>
            </a:fld>
            <a:endParaRPr lang="en-US">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is the heart of financial management and shareholder wealth maximization.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10806589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112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val="27797203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some examples</a:t>
            </a:r>
            <a:r>
              <a:rPr lang="en-US" baseline="0" dirty="0" smtClean="0"/>
              <a:t> such as car payments, saving $200 a month every month for retirement, etc.</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397389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students</a:t>
            </a:r>
            <a:r>
              <a:rPr lang="en-US" baseline="0" dirty="0" smtClean="0"/>
              <a:t> understand the distinction between the money markets and the capital markets.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025721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 importance of using a timeline to plot your cash flows. As the problems become more complex, this habit will be critical.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41827704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4.1</a:t>
            </a:r>
            <a:r>
              <a:rPr lang="en-US" baseline="0" dirty="0" smtClean="0"/>
              <a:t>  </a:t>
            </a:r>
            <a:r>
              <a:rPr lang="en-US" dirty="0" smtClean="0"/>
              <a:t>on p. 4.1.4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34289336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 4.2 on</a:t>
            </a:r>
            <a:r>
              <a:rPr lang="en-US" baseline="0" dirty="0" smtClean="0"/>
              <a:t> p. 4.1.4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734468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 4.1.5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23859403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Taken from 4.1.6</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119</a:t>
            </a:fld>
            <a:endParaRPr lang="en-US">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4.1.7</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31108829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4.1.7.  Solution Tools on this</a:t>
            </a:r>
            <a:r>
              <a:rPr lang="en-US" baseline="0" dirty="0" smtClean="0"/>
              <a:t> page also show how to work this problem.</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42923595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4.3 on p. 4.1.11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29842743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page 4.1.11.  Solution Tools on this page also show how to work this problem.</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39589989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4.1.12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124</a:t>
            </a:fld>
            <a:endParaRPr lang="en-US">
              <a:solidFill>
                <a:prstClr val="black"/>
              </a:solidFill>
            </a:endParaRPr>
          </a:p>
        </p:txBody>
      </p:sp>
    </p:spTree>
    <p:extLst>
      <p:ext uri="{BB962C8B-B14F-4D97-AF65-F5344CB8AC3E}">
        <p14:creationId xmlns:p14="http://schemas.microsoft.com/office/powerpoint/2010/main" val="24963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6F3E4-8202-4442-89C4-51E6ECBED5CB}"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6F3E4-8202-4442-89C4-51E6ECBED5CB}"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6F3E4-8202-4442-89C4-51E6ECBED5CB}"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52400" y="6400800"/>
            <a:ext cx="4605538" cy="430887"/>
          </a:xfrm>
          <a:prstGeom prst="rect">
            <a:avLst/>
          </a:prstGeom>
        </p:spPr>
        <p:txBody>
          <a:bodyPr wrap="square">
            <a:spAutoFit/>
          </a:bodyPr>
          <a:lstStyle/>
          <a:p>
            <a:endParaRPr lang="en-US" sz="1100" dirty="0" smtClean="0">
              <a:solidFill>
                <a:prstClr val="black"/>
              </a:solidFill>
            </a:endParaRPr>
          </a:p>
          <a:p>
            <a:endParaRPr lang="en-US" sz="1100"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400800"/>
            <a:ext cx="1524000" cy="228600"/>
          </a:xfrm>
          <a:prstGeom prst="rect">
            <a:avLst/>
          </a:prstGeom>
        </p:spPr>
        <p:txBody>
          <a:bodyPr/>
          <a:lstStyle>
            <a:lvl1pPr>
              <a:defRPr sz="1200">
                <a:latin typeface="Times New Roman" pitchFamily="18" charset="0"/>
                <a:cs typeface="Times New Roman" pitchFamily="18" charset="0"/>
              </a:defRPr>
            </a:lvl1p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3352800" y="6477000"/>
            <a:ext cx="2514600" cy="381000"/>
          </a:xfrm>
          <a:prstGeom prst="rect">
            <a:avLst/>
          </a:prstGeom>
        </p:spPr>
        <p:txBody>
          <a:bodyPr/>
          <a:lstStyle>
            <a:lvl1pPr algn="ctr">
              <a:defRPr sz="1200" b="1" i="1">
                <a:latin typeface="Times New Roman" pitchFamily="18" charset="0"/>
                <a:cs typeface="Times New Roman" pitchFamily="18" charset="0"/>
              </a:defRPr>
            </a:lvl1pPr>
          </a:lstStyle>
          <a:p>
            <a:r>
              <a:rPr lang="en-US" dirty="0" smtClean="0">
                <a:solidFill>
                  <a:prstClr val="black"/>
                </a:solidFill>
              </a:rPr>
              <a:t>Professor James Kuhle, Ph.D.</a:t>
            </a:r>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6F3E4-8202-4442-89C4-51E6ECBED5CB}"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6F3E4-8202-4442-89C4-51E6ECBED5CB}" type="datetimeFigureOut">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6F3E4-8202-4442-89C4-51E6ECBED5CB}" type="datetimeFigureOut">
              <a:rPr lang="en-US" smtClean="0"/>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7772400" cy="32766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
        <p:nvSpPr>
          <p:cNvPr id="8" name="Footer Placeholder 4"/>
          <p:cNvSpPr txBox="1">
            <a:spLocks/>
          </p:cNvSpPr>
          <p:nvPr userDrawn="1"/>
        </p:nvSpPr>
        <p:spPr>
          <a:xfrm>
            <a:off x="5029200" y="6516624"/>
            <a:ext cx="4114800" cy="329184"/>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6F3E4-8202-4442-89C4-51E6ECBED5CB}" type="datetimeFigureOut">
              <a:rPr lang="en-US" smtClean="0"/>
              <a:t>8/26/2013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6F3E4-8202-4442-89C4-51E6ECBED5CB}" type="datetimeFigureOut">
              <a:rPr lang="en-US" smtClean="0"/>
              <a:t>8/26/2013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6F3E4-8202-4442-89C4-51E6ECBED5CB}" type="datetimeFigureOut">
              <a:rPr lang="en-US" smtClean="0"/>
              <a:t>8/26/2013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a:solidFill>
            <a:srgbClr val="CCE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43600" y="6528816"/>
            <a:ext cx="2895600" cy="329184"/>
          </a:xfrm>
          <a:prstGeom prst="rect">
            <a:avLst/>
          </a:prstGeom>
        </p:spPr>
        <p:txBody>
          <a:bodyPr/>
          <a:lstStyle>
            <a:lvl1pPr algn="r">
              <a:defRPr sz="1200" i="1"/>
            </a:lvl1pPr>
          </a:lstStyle>
          <a:p>
            <a:fld id="{F172D416-E9B3-487C-A5ED-1CE93B3AB427}" type="datetime2">
              <a:rPr lang="en-US" smtClean="0">
                <a:solidFill>
                  <a:prstClr val="black"/>
                </a:solidFill>
              </a:rPr>
              <a:pPr/>
              <a:t>Monday, August 26, 2013</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2BF02173-2A42-41CE-8BBC-546DBCA5269D}" type="datetime1">
              <a:rPr lang="en-US" smtClean="0">
                <a:solidFill>
                  <a:prstClr val="black"/>
                </a:solidFill>
              </a:rPr>
              <a:pPr/>
              <a:t>8/26/2013</a:t>
            </a:fld>
            <a:endParaRPr lang="en-US">
              <a:solidFill>
                <a:prstClr val="black"/>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r>
              <a:rPr lang="en-US" smtClean="0">
                <a:solidFill>
                  <a:prstClr val="black"/>
                </a:solidFill>
              </a:rPr>
              <a:t>Professor James Kuhle, Ph.D.</a:t>
            </a:r>
            <a:endParaRPr lang="en-US">
              <a:solidFill>
                <a:prstClr val="black"/>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2BF02173-2A42-41CE-8BBC-546DBCA5269D}" type="datetime1">
              <a:rPr lang="en-US" smtClean="0">
                <a:solidFill>
                  <a:prstClr val="black"/>
                </a:solidFill>
              </a:rPr>
              <a:pPr/>
              <a:t>8/26/2013</a:t>
            </a:fld>
            <a:endParaRPr lang="en-US">
              <a:solidFill>
                <a:prstClr val="black"/>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r>
              <a:rPr lang="en-US" smtClean="0">
                <a:solidFill>
                  <a:prstClr val="black"/>
                </a:solidFill>
              </a:rPr>
              <a:t>Professor James Kuhle, Ph.D.</a:t>
            </a:r>
            <a:endParaRPr lang="en-US">
              <a:solidFill>
                <a:prstClr val="black"/>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6F3E4-8202-4442-89C4-51E6ECBED5CB}" type="datetimeFigureOut">
              <a:rPr lang="en-US" smtClean="0"/>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2BF02173-2A42-41CE-8BBC-546DBCA5269D}" type="datetime1">
              <a:rPr lang="en-US" smtClean="0">
                <a:solidFill>
                  <a:prstClr val="black"/>
                </a:solidFill>
              </a:rPr>
              <a:pPr/>
              <a:t>8/26/2013</a:t>
            </a:fld>
            <a:endParaRPr lang="en-US">
              <a:solidFill>
                <a:prstClr val="black"/>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r>
              <a:rPr lang="en-US" smtClean="0">
                <a:solidFill>
                  <a:prstClr val="black"/>
                </a:solidFill>
              </a:rPr>
              <a:t>Professor James Kuhle, Ph.D.</a:t>
            </a:r>
            <a:endParaRPr lang="en-US">
              <a:solidFill>
                <a:prstClr val="black"/>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2BF02173-2A42-41CE-8BBC-546DBCA5269D}" type="datetime1">
              <a:rPr lang="en-US" smtClean="0">
                <a:solidFill>
                  <a:prstClr val="black"/>
                </a:solidFill>
              </a:rPr>
              <a:pPr/>
              <a:t>8/26/2013</a:t>
            </a:fld>
            <a:endParaRPr lang="en-US">
              <a:solidFill>
                <a:prstClr val="black"/>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r>
              <a:rPr lang="en-US" smtClean="0">
                <a:solidFill>
                  <a:prstClr val="black"/>
                </a:solidFill>
              </a:rPr>
              <a:t>Professor James Kuhle, Ph.D.</a:t>
            </a:r>
            <a:endParaRPr lang="en-US">
              <a:solidFill>
                <a:prstClr val="black"/>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2BF02173-2A42-41CE-8BBC-546DBCA5269D}" type="datetime1">
              <a:rPr lang="en-US" smtClean="0">
                <a:solidFill>
                  <a:prstClr val="black"/>
                </a:solidFill>
              </a:rPr>
              <a:pPr/>
              <a:t>8/26/2013</a:t>
            </a:fld>
            <a:endParaRPr lang="en-US">
              <a:solidFill>
                <a:prstClr val="black"/>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r>
              <a:rPr lang="en-US" smtClean="0">
                <a:solidFill>
                  <a:prstClr val="black"/>
                </a:solidFill>
              </a:rPr>
              <a:t>Professor James Kuhle, Ph.D.</a:t>
            </a:r>
            <a:endParaRPr lang="en-US">
              <a:solidFill>
                <a:prstClr val="black"/>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2BF02173-2A42-41CE-8BBC-546DBCA5269D}" type="datetime1">
              <a:rPr lang="en-US" smtClean="0">
                <a:solidFill>
                  <a:prstClr val="black"/>
                </a:solidFill>
              </a:rPr>
              <a:pPr/>
              <a:t>8/26/2013</a:t>
            </a:fld>
            <a:endParaRPr lang="en-US">
              <a:solidFill>
                <a:prstClr val="black"/>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r>
              <a:rPr lang="en-US" smtClean="0">
                <a:solidFill>
                  <a:prstClr val="black"/>
                </a:solidFill>
              </a:rPr>
              <a:t>Professor James Kuhle, Ph.D.</a:t>
            </a:r>
            <a:endParaRPr lang="en-US">
              <a:solidFill>
                <a:prstClr val="black"/>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6F3E4-8202-4442-89C4-51E6ECBED5CB}" type="datetimeFigureOut">
              <a:rPr lang="en-US" smtClean="0"/>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8F8D9-FBF0-47D0-81D2-2D98AAD41E92}"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91400" y="6324600"/>
            <a:ext cx="1752600" cy="329184"/>
          </a:xfrm>
          <a:prstGeom prst="rect">
            <a:avLst/>
          </a:prstGeom>
        </p:spPr>
        <p:txBody>
          <a:bodyPr/>
          <a:lstStyle>
            <a:lvl1pPr algn="ctr">
              <a:defRPr sz="1200"/>
            </a:lvl1pPr>
          </a:lstStyle>
          <a:p>
            <a:fld id="{026C0D48-84F2-42D8-9B3C-1B020FB36F6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400" b="0" i="1">
                <a:latin typeface="Poor Richard" pitchFamily="18" charset="0"/>
              </a:defRPr>
            </a:lvl1pPr>
          </a:lstStyle>
          <a:p>
            <a:r>
              <a:rPr lang="en-US" dirty="0" smtClean="0">
                <a:solidFill>
                  <a:prstClr val="black"/>
                </a:solidFill>
              </a:rPr>
              <a:t>Professor James Kuhle,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00.xml.rels><?xml version="1.0" encoding="UTF-8" standalone="yes"?>
<Relationships xmlns="http://schemas.openxmlformats.org/package/2006/relationships"><Relationship Id="rId2" Type="http://schemas.openxmlformats.org/officeDocument/2006/relationships/theme" Target="../theme/theme100.xml"/><Relationship Id="rId1" Type="http://schemas.openxmlformats.org/officeDocument/2006/relationships/slideLayout" Target="../slideLayouts/slideLayout110.xml"/></Relationships>
</file>

<file path=ppt/slideMasters/_rels/slideMaster101.xml.rels><?xml version="1.0" encoding="UTF-8" standalone="yes"?>
<Relationships xmlns="http://schemas.openxmlformats.org/package/2006/relationships"><Relationship Id="rId2" Type="http://schemas.openxmlformats.org/officeDocument/2006/relationships/theme" Target="../theme/theme101.xml"/><Relationship Id="rId1" Type="http://schemas.openxmlformats.org/officeDocument/2006/relationships/slideLayout" Target="../slideLayouts/slideLayout111.xml"/></Relationships>
</file>

<file path=ppt/slideMasters/_rels/slideMaster102.xml.rels><?xml version="1.0" encoding="UTF-8" standalone="yes"?>
<Relationships xmlns="http://schemas.openxmlformats.org/package/2006/relationships"><Relationship Id="rId2" Type="http://schemas.openxmlformats.org/officeDocument/2006/relationships/theme" Target="../theme/theme102.xml"/><Relationship Id="rId1" Type="http://schemas.openxmlformats.org/officeDocument/2006/relationships/slideLayout" Target="../slideLayouts/slideLayout112.xml"/></Relationships>
</file>

<file path=ppt/slideMasters/_rels/slideMaster103.xml.rels><?xml version="1.0" encoding="UTF-8" standalone="yes"?>
<Relationships xmlns="http://schemas.openxmlformats.org/package/2006/relationships"><Relationship Id="rId2" Type="http://schemas.openxmlformats.org/officeDocument/2006/relationships/theme" Target="../theme/theme103.xml"/><Relationship Id="rId1" Type="http://schemas.openxmlformats.org/officeDocument/2006/relationships/slideLayout" Target="../slideLayouts/slideLayout113.xml"/></Relationships>
</file>

<file path=ppt/slideMasters/_rels/slideMaster104.xml.rels><?xml version="1.0" encoding="UTF-8" standalone="yes"?>
<Relationships xmlns="http://schemas.openxmlformats.org/package/2006/relationships"><Relationship Id="rId2" Type="http://schemas.openxmlformats.org/officeDocument/2006/relationships/theme" Target="../theme/theme104.xml"/><Relationship Id="rId1" Type="http://schemas.openxmlformats.org/officeDocument/2006/relationships/slideLayout" Target="../slideLayouts/slideLayout114.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115.xml"/></Relationships>
</file>

<file path=ppt/slideMasters/_rels/slideMaster106.xml.rels><?xml version="1.0" encoding="UTF-8" standalone="yes"?>
<Relationships xmlns="http://schemas.openxmlformats.org/package/2006/relationships"><Relationship Id="rId2" Type="http://schemas.openxmlformats.org/officeDocument/2006/relationships/theme" Target="../theme/theme106.xml"/><Relationship Id="rId1" Type="http://schemas.openxmlformats.org/officeDocument/2006/relationships/slideLayout" Target="../slideLayouts/slideLayout116.xml"/></Relationships>
</file>

<file path=ppt/slideMasters/_rels/slideMaster107.xml.rels><?xml version="1.0" encoding="UTF-8" standalone="yes"?>
<Relationships xmlns="http://schemas.openxmlformats.org/package/2006/relationships"><Relationship Id="rId2" Type="http://schemas.openxmlformats.org/officeDocument/2006/relationships/theme" Target="../theme/theme107.xml"/><Relationship Id="rId1" Type="http://schemas.openxmlformats.org/officeDocument/2006/relationships/slideLayout" Target="../slideLayouts/slideLayout117.xml"/></Relationships>
</file>

<file path=ppt/slideMasters/_rels/slideMaster108.xml.rels><?xml version="1.0" encoding="UTF-8" standalone="yes"?>
<Relationships xmlns="http://schemas.openxmlformats.org/package/2006/relationships"><Relationship Id="rId2" Type="http://schemas.openxmlformats.org/officeDocument/2006/relationships/theme" Target="../theme/theme108.xml"/><Relationship Id="rId1" Type="http://schemas.openxmlformats.org/officeDocument/2006/relationships/slideLayout" Target="../slideLayouts/slideLayout118.xml"/></Relationships>
</file>

<file path=ppt/slideMasters/_rels/slideMaster109.xml.rels><?xml version="1.0" encoding="UTF-8" standalone="yes"?>
<Relationships xmlns="http://schemas.openxmlformats.org/package/2006/relationships"><Relationship Id="rId2" Type="http://schemas.openxmlformats.org/officeDocument/2006/relationships/theme" Target="../theme/theme109.xml"/><Relationship Id="rId1"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10.xml.rels><?xml version="1.0" encoding="UTF-8" standalone="yes"?>
<Relationships xmlns="http://schemas.openxmlformats.org/package/2006/relationships"><Relationship Id="rId2" Type="http://schemas.openxmlformats.org/officeDocument/2006/relationships/theme" Target="../theme/theme110.xml"/><Relationship Id="rId1" Type="http://schemas.openxmlformats.org/officeDocument/2006/relationships/slideLayout" Target="../slideLayouts/slideLayout120.xml"/></Relationships>
</file>

<file path=ppt/slideMasters/_rels/slideMaster111.xml.rels><?xml version="1.0" encoding="UTF-8" standalone="yes"?>
<Relationships xmlns="http://schemas.openxmlformats.org/package/2006/relationships"><Relationship Id="rId2" Type="http://schemas.openxmlformats.org/officeDocument/2006/relationships/theme" Target="../theme/theme111.xml"/><Relationship Id="rId1" Type="http://schemas.openxmlformats.org/officeDocument/2006/relationships/slideLayout" Target="../slideLayouts/slideLayout121.xml"/></Relationships>
</file>

<file path=ppt/slideMasters/_rels/slideMaster112.xml.rels><?xml version="1.0" encoding="UTF-8" standalone="yes"?>
<Relationships xmlns="http://schemas.openxmlformats.org/package/2006/relationships"><Relationship Id="rId2" Type="http://schemas.openxmlformats.org/officeDocument/2006/relationships/theme" Target="../theme/theme112.xml"/><Relationship Id="rId1" Type="http://schemas.openxmlformats.org/officeDocument/2006/relationships/slideLayout" Target="../slideLayouts/slideLayout122.xml"/></Relationships>
</file>

<file path=ppt/slideMasters/_rels/slideMaster113.xml.rels><?xml version="1.0" encoding="UTF-8" standalone="yes"?>
<Relationships xmlns="http://schemas.openxmlformats.org/package/2006/relationships"><Relationship Id="rId2" Type="http://schemas.openxmlformats.org/officeDocument/2006/relationships/theme" Target="../theme/theme113.xml"/><Relationship Id="rId1" Type="http://schemas.openxmlformats.org/officeDocument/2006/relationships/slideLayout" Target="../slideLayouts/slideLayout123.xml"/></Relationships>
</file>

<file path=ppt/slideMasters/_rels/slideMaster114.xml.rels><?xml version="1.0" encoding="UTF-8" standalone="yes"?>
<Relationships xmlns="http://schemas.openxmlformats.org/package/2006/relationships"><Relationship Id="rId2" Type="http://schemas.openxmlformats.org/officeDocument/2006/relationships/theme" Target="../theme/theme114.xml"/><Relationship Id="rId1" Type="http://schemas.openxmlformats.org/officeDocument/2006/relationships/slideLayout" Target="../slideLayouts/slideLayout124.xml"/></Relationships>
</file>

<file path=ppt/slideMasters/_rels/slideMaster115.xml.rels><?xml version="1.0" encoding="UTF-8" standalone="yes"?>
<Relationships xmlns="http://schemas.openxmlformats.org/package/2006/relationships"><Relationship Id="rId2" Type="http://schemas.openxmlformats.org/officeDocument/2006/relationships/theme" Target="../theme/theme115.xml"/><Relationship Id="rId1" Type="http://schemas.openxmlformats.org/officeDocument/2006/relationships/slideLayout" Target="../slideLayouts/slideLayout125.xml"/></Relationships>
</file>

<file path=ppt/slideMasters/_rels/slideMaster116.xml.rels><?xml version="1.0" encoding="UTF-8" standalone="yes"?>
<Relationships xmlns="http://schemas.openxmlformats.org/package/2006/relationships"><Relationship Id="rId2" Type="http://schemas.openxmlformats.org/officeDocument/2006/relationships/theme" Target="../theme/theme116.xml"/><Relationship Id="rId1" Type="http://schemas.openxmlformats.org/officeDocument/2006/relationships/slideLayout" Target="../slideLayouts/slideLayout126.xml"/></Relationships>
</file>

<file path=ppt/slideMasters/_rels/slideMaster117.xml.rels><?xml version="1.0" encoding="UTF-8" standalone="yes"?>
<Relationships xmlns="http://schemas.openxmlformats.org/package/2006/relationships"><Relationship Id="rId2" Type="http://schemas.openxmlformats.org/officeDocument/2006/relationships/theme" Target="../theme/theme117.xml"/><Relationship Id="rId1" Type="http://schemas.openxmlformats.org/officeDocument/2006/relationships/slideLayout" Target="../slideLayouts/slideLayout127.xml"/></Relationships>
</file>

<file path=ppt/slideMasters/_rels/slideMaster118.xml.rels><?xml version="1.0" encoding="UTF-8" standalone="yes"?>
<Relationships xmlns="http://schemas.openxmlformats.org/package/2006/relationships"><Relationship Id="rId2" Type="http://schemas.openxmlformats.org/officeDocument/2006/relationships/theme" Target="../theme/theme118.xml"/><Relationship Id="rId1" Type="http://schemas.openxmlformats.org/officeDocument/2006/relationships/slideLayout" Target="../slideLayouts/slideLayout128.xml"/></Relationships>
</file>

<file path=ppt/slideMasters/_rels/slideMaster119.xml.rels><?xml version="1.0" encoding="UTF-8" standalone="yes"?>
<Relationships xmlns="http://schemas.openxmlformats.org/package/2006/relationships"><Relationship Id="rId2" Type="http://schemas.openxmlformats.org/officeDocument/2006/relationships/theme" Target="../theme/theme119.xml"/><Relationship Id="rId1"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130.xm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131.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132.xm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133.xml"/></Relationships>
</file>

<file path=ppt/slideMasters/_rels/slideMaster124.xml.rels><?xml version="1.0" encoding="UTF-8" standalone="yes"?>
<Relationships xmlns="http://schemas.openxmlformats.org/package/2006/relationships"><Relationship Id="rId2" Type="http://schemas.openxmlformats.org/officeDocument/2006/relationships/theme" Target="../theme/theme124.xml"/><Relationship Id="rId1" Type="http://schemas.openxmlformats.org/officeDocument/2006/relationships/slideLayout" Target="../slideLayouts/slideLayout134.xm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135.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136.xm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137.xml"/></Relationships>
</file>

<file path=ppt/slideMasters/_rels/slideMaster128.xml.rels><?xml version="1.0" encoding="UTF-8" standalone="yes"?>
<Relationships xmlns="http://schemas.openxmlformats.org/package/2006/relationships"><Relationship Id="rId2" Type="http://schemas.openxmlformats.org/officeDocument/2006/relationships/theme" Target="../theme/theme128.xml"/><Relationship Id="rId1" Type="http://schemas.openxmlformats.org/officeDocument/2006/relationships/slideLayout" Target="../slideLayouts/slideLayout138.xml"/></Relationships>
</file>

<file path=ppt/slideMasters/_rels/slideMaster129.xml.rels><?xml version="1.0" encoding="UTF-8" standalone="yes"?>
<Relationships xmlns="http://schemas.openxmlformats.org/package/2006/relationships"><Relationship Id="rId2" Type="http://schemas.openxmlformats.org/officeDocument/2006/relationships/theme" Target="../theme/theme129.xml"/><Relationship Id="rId1"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30.xml.rels><?xml version="1.0" encoding="UTF-8" standalone="yes"?>
<Relationships xmlns="http://schemas.openxmlformats.org/package/2006/relationships"><Relationship Id="rId2" Type="http://schemas.openxmlformats.org/officeDocument/2006/relationships/theme" Target="../theme/theme130.xml"/><Relationship Id="rId1" Type="http://schemas.openxmlformats.org/officeDocument/2006/relationships/slideLayout" Target="../slideLayouts/slideLayout140.xml"/></Relationships>
</file>

<file path=ppt/slideMasters/_rels/slideMaster131.xml.rels><?xml version="1.0" encoding="UTF-8" standalone="yes"?>
<Relationships xmlns="http://schemas.openxmlformats.org/package/2006/relationships"><Relationship Id="rId2" Type="http://schemas.openxmlformats.org/officeDocument/2006/relationships/theme" Target="../theme/theme131.xml"/><Relationship Id="rId1" Type="http://schemas.openxmlformats.org/officeDocument/2006/relationships/slideLayout" Target="../slideLayouts/slideLayout141.xml"/></Relationships>
</file>

<file path=ppt/slideMasters/_rels/slideMaster132.xml.rels><?xml version="1.0" encoding="UTF-8" standalone="yes"?>
<Relationships xmlns="http://schemas.openxmlformats.org/package/2006/relationships"><Relationship Id="rId2" Type="http://schemas.openxmlformats.org/officeDocument/2006/relationships/theme" Target="../theme/theme132.xml"/><Relationship Id="rId1" Type="http://schemas.openxmlformats.org/officeDocument/2006/relationships/slideLayout" Target="../slideLayouts/slideLayout142.xml"/></Relationships>
</file>

<file path=ppt/slideMasters/_rels/slideMaster133.xml.rels><?xml version="1.0" encoding="UTF-8" standalone="yes"?>
<Relationships xmlns="http://schemas.openxmlformats.org/package/2006/relationships"><Relationship Id="rId2" Type="http://schemas.openxmlformats.org/officeDocument/2006/relationships/theme" Target="../theme/theme133.xml"/><Relationship Id="rId1" Type="http://schemas.openxmlformats.org/officeDocument/2006/relationships/slideLayout" Target="../slideLayouts/slideLayout143.xml"/></Relationships>
</file>

<file path=ppt/slideMasters/_rels/slideMaster134.xml.rels><?xml version="1.0" encoding="UTF-8" standalone="yes"?>
<Relationships xmlns="http://schemas.openxmlformats.org/package/2006/relationships"><Relationship Id="rId2" Type="http://schemas.openxmlformats.org/officeDocument/2006/relationships/theme" Target="../theme/theme134.xml"/><Relationship Id="rId1" Type="http://schemas.openxmlformats.org/officeDocument/2006/relationships/slideLayout" Target="../slideLayouts/slideLayout144.xml"/></Relationships>
</file>

<file path=ppt/slideMasters/_rels/slideMaster135.xml.rels><?xml version="1.0" encoding="UTF-8" standalone="yes"?>
<Relationships xmlns="http://schemas.openxmlformats.org/package/2006/relationships"><Relationship Id="rId2" Type="http://schemas.openxmlformats.org/officeDocument/2006/relationships/theme" Target="../theme/theme135.xml"/><Relationship Id="rId1" Type="http://schemas.openxmlformats.org/officeDocument/2006/relationships/slideLayout" Target="../slideLayouts/slideLayout145.xml"/></Relationships>
</file>

<file path=ppt/slideMasters/_rels/slideMaster136.xml.rels><?xml version="1.0" encoding="UTF-8" standalone="yes"?>
<Relationships xmlns="http://schemas.openxmlformats.org/package/2006/relationships"><Relationship Id="rId2" Type="http://schemas.openxmlformats.org/officeDocument/2006/relationships/theme" Target="../theme/theme136.xml"/><Relationship Id="rId1" Type="http://schemas.openxmlformats.org/officeDocument/2006/relationships/slideLayout" Target="../slideLayouts/slideLayout146.xml"/></Relationships>
</file>

<file path=ppt/slideMasters/_rels/slideMaster137.xml.rels><?xml version="1.0" encoding="UTF-8" standalone="yes"?>
<Relationships xmlns="http://schemas.openxmlformats.org/package/2006/relationships"><Relationship Id="rId2" Type="http://schemas.openxmlformats.org/officeDocument/2006/relationships/theme" Target="../theme/theme137.xml"/><Relationship Id="rId1" Type="http://schemas.openxmlformats.org/officeDocument/2006/relationships/slideLayout" Target="../slideLayouts/slideLayout147.xml"/></Relationships>
</file>

<file path=ppt/slideMasters/_rels/slideMaster138.xml.rels><?xml version="1.0" encoding="UTF-8" standalone="yes"?>
<Relationships xmlns="http://schemas.openxmlformats.org/package/2006/relationships"><Relationship Id="rId2" Type="http://schemas.openxmlformats.org/officeDocument/2006/relationships/theme" Target="../theme/theme138.xml"/><Relationship Id="rId1" Type="http://schemas.openxmlformats.org/officeDocument/2006/relationships/slideLayout" Target="../slideLayouts/slideLayout148.xm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40.xml.rels><?xml version="1.0" encoding="UTF-8" standalone="yes"?>
<Relationships xmlns="http://schemas.openxmlformats.org/package/2006/relationships"><Relationship Id="rId2" Type="http://schemas.openxmlformats.org/officeDocument/2006/relationships/theme" Target="../theme/theme140.xml"/><Relationship Id="rId1" Type="http://schemas.openxmlformats.org/officeDocument/2006/relationships/slideLayout" Target="../slideLayouts/slideLayout150.xml"/></Relationships>
</file>

<file path=ppt/slideMasters/_rels/slideMaster141.xml.rels><?xml version="1.0" encoding="UTF-8" standalone="yes"?>
<Relationships xmlns="http://schemas.openxmlformats.org/package/2006/relationships"><Relationship Id="rId2" Type="http://schemas.openxmlformats.org/officeDocument/2006/relationships/theme" Target="../theme/theme141.xml"/><Relationship Id="rId1" Type="http://schemas.openxmlformats.org/officeDocument/2006/relationships/slideLayout" Target="../slideLayouts/slideLayout151.xm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152.xml"/></Relationships>
</file>

<file path=ppt/slideMasters/_rels/slideMaster143.xml.rels><?xml version="1.0" encoding="UTF-8" standalone="yes"?>
<Relationships xmlns="http://schemas.openxmlformats.org/package/2006/relationships"><Relationship Id="rId2" Type="http://schemas.openxmlformats.org/officeDocument/2006/relationships/theme" Target="../theme/theme143.xml"/><Relationship Id="rId1" Type="http://schemas.openxmlformats.org/officeDocument/2006/relationships/slideLayout" Target="../slideLayouts/slideLayout153.xml"/></Relationships>
</file>

<file path=ppt/slideMasters/_rels/slideMaster144.xml.rels><?xml version="1.0" encoding="UTF-8" standalone="yes"?>
<Relationships xmlns="http://schemas.openxmlformats.org/package/2006/relationships"><Relationship Id="rId2" Type="http://schemas.openxmlformats.org/officeDocument/2006/relationships/theme" Target="../theme/theme144.xml"/><Relationship Id="rId1" Type="http://schemas.openxmlformats.org/officeDocument/2006/relationships/slideLayout" Target="../slideLayouts/slideLayout154.xml"/></Relationships>
</file>

<file path=ppt/slideMasters/_rels/slideMaster145.xml.rels><?xml version="1.0" encoding="UTF-8" standalone="yes"?>
<Relationships xmlns="http://schemas.openxmlformats.org/package/2006/relationships"><Relationship Id="rId2" Type="http://schemas.openxmlformats.org/officeDocument/2006/relationships/theme" Target="../theme/theme145.xml"/><Relationship Id="rId1" Type="http://schemas.openxmlformats.org/officeDocument/2006/relationships/slideLayout" Target="../slideLayouts/slideLayout155.xml"/></Relationships>
</file>

<file path=ppt/slideMasters/_rels/slideMaster146.xml.rels><?xml version="1.0" encoding="UTF-8" standalone="yes"?>
<Relationships xmlns="http://schemas.openxmlformats.org/package/2006/relationships"><Relationship Id="rId2" Type="http://schemas.openxmlformats.org/officeDocument/2006/relationships/theme" Target="../theme/theme146.xml"/><Relationship Id="rId1" Type="http://schemas.openxmlformats.org/officeDocument/2006/relationships/slideLayout" Target="../slideLayouts/slideLayout156.xml"/></Relationships>
</file>

<file path=ppt/slideMasters/_rels/slideMaster147.xml.rels><?xml version="1.0" encoding="UTF-8" standalone="yes"?>
<Relationships xmlns="http://schemas.openxmlformats.org/package/2006/relationships"><Relationship Id="rId2" Type="http://schemas.openxmlformats.org/officeDocument/2006/relationships/theme" Target="../theme/theme147.xml"/><Relationship Id="rId1"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6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6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6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68.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70.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71.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72.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73.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74.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75.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76.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77.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78.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80.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81.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82.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83.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84.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85.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86.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87.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88.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90.xm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91.xml"/></Relationships>
</file>

<file path=ppt/slideMasters/_rels/slideMaster82.xml.rels><?xml version="1.0" encoding="UTF-8" standalone="yes"?>
<Relationships xmlns="http://schemas.openxmlformats.org/package/2006/relationships"><Relationship Id="rId2" Type="http://schemas.openxmlformats.org/officeDocument/2006/relationships/theme" Target="../theme/theme82.xml"/><Relationship Id="rId1" Type="http://schemas.openxmlformats.org/officeDocument/2006/relationships/slideLayout" Target="../slideLayouts/slideLayout92.xml"/></Relationships>
</file>

<file path=ppt/slideMasters/_rels/slideMaster83.xml.rels><?xml version="1.0" encoding="UTF-8" standalone="yes"?>
<Relationships xmlns="http://schemas.openxmlformats.org/package/2006/relationships"><Relationship Id="rId2" Type="http://schemas.openxmlformats.org/officeDocument/2006/relationships/theme" Target="../theme/theme83.xml"/><Relationship Id="rId1" Type="http://schemas.openxmlformats.org/officeDocument/2006/relationships/slideLayout" Target="../slideLayouts/slideLayout93.xml"/></Relationships>
</file>

<file path=ppt/slideMasters/_rels/slideMaster84.xml.rels><?xml version="1.0" encoding="UTF-8" standalone="yes"?>
<Relationships xmlns="http://schemas.openxmlformats.org/package/2006/relationships"><Relationship Id="rId2" Type="http://schemas.openxmlformats.org/officeDocument/2006/relationships/theme" Target="../theme/theme84.xml"/><Relationship Id="rId1" Type="http://schemas.openxmlformats.org/officeDocument/2006/relationships/slideLayout" Target="../slideLayouts/slideLayout94.xml"/></Relationships>
</file>

<file path=ppt/slideMasters/_rels/slideMaster85.xml.rels><?xml version="1.0" encoding="UTF-8" standalone="yes"?>
<Relationships xmlns="http://schemas.openxmlformats.org/package/2006/relationships"><Relationship Id="rId2" Type="http://schemas.openxmlformats.org/officeDocument/2006/relationships/theme" Target="../theme/theme85.xml"/><Relationship Id="rId1" Type="http://schemas.openxmlformats.org/officeDocument/2006/relationships/slideLayout" Target="../slideLayouts/slideLayout95.xml"/></Relationships>
</file>

<file path=ppt/slideMasters/_rels/slideMaster86.xml.rels><?xml version="1.0" encoding="UTF-8" standalone="yes"?>
<Relationships xmlns="http://schemas.openxmlformats.org/package/2006/relationships"><Relationship Id="rId2" Type="http://schemas.openxmlformats.org/officeDocument/2006/relationships/theme" Target="../theme/theme86.xml"/><Relationship Id="rId1" Type="http://schemas.openxmlformats.org/officeDocument/2006/relationships/slideLayout" Target="../slideLayouts/slideLayout96.xml"/></Relationships>
</file>

<file path=ppt/slideMasters/_rels/slideMaster87.xml.rels><?xml version="1.0" encoding="UTF-8" standalone="yes"?>
<Relationships xmlns="http://schemas.openxmlformats.org/package/2006/relationships"><Relationship Id="rId2" Type="http://schemas.openxmlformats.org/officeDocument/2006/relationships/theme" Target="../theme/theme87.xml"/><Relationship Id="rId1" Type="http://schemas.openxmlformats.org/officeDocument/2006/relationships/slideLayout" Target="../slideLayouts/slideLayout97.xml"/></Relationships>
</file>

<file path=ppt/slideMasters/_rels/slideMaster88.xml.rels><?xml version="1.0" encoding="UTF-8" standalone="yes"?>
<Relationships xmlns="http://schemas.openxmlformats.org/package/2006/relationships"><Relationship Id="rId2" Type="http://schemas.openxmlformats.org/officeDocument/2006/relationships/theme" Target="../theme/theme88.xml"/><Relationship Id="rId1" Type="http://schemas.openxmlformats.org/officeDocument/2006/relationships/slideLayout" Target="../slideLayouts/slideLayout98.xml"/></Relationships>
</file>

<file path=ppt/slideMasters/_rels/slideMaster89.xml.rels><?xml version="1.0" encoding="UTF-8" standalone="yes"?>
<Relationships xmlns="http://schemas.openxmlformats.org/package/2006/relationships"><Relationship Id="rId2" Type="http://schemas.openxmlformats.org/officeDocument/2006/relationships/theme" Target="../theme/theme89.xml"/><Relationship Id="rId1"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_rels/slideMaster90.xml.rels><?xml version="1.0" encoding="UTF-8" standalone="yes"?>
<Relationships xmlns="http://schemas.openxmlformats.org/package/2006/relationships"><Relationship Id="rId2" Type="http://schemas.openxmlformats.org/officeDocument/2006/relationships/theme" Target="../theme/theme90.xml"/><Relationship Id="rId1" Type="http://schemas.openxmlformats.org/officeDocument/2006/relationships/slideLayout" Target="../slideLayouts/slideLayout100.xml"/></Relationships>
</file>

<file path=ppt/slideMasters/_rels/slideMaster91.xml.rels><?xml version="1.0" encoding="UTF-8" standalone="yes"?>
<Relationships xmlns="http://schemas.openxmlformats.org/package/2006/relationships"><Relationship Id="rId2" Type="http://schemas.openxmlformats.org/officeDocument/2006/relationships/theme" Target="../theme/theme91.xml"/><Relationship Id="rId1" Type="http://schemas.openxmlformats.org/officeDocument/2006/relationships/slideLayout" Target="../slideLayouts/slideLayout101.xml"/></Relationships>
</file>

<file path=ppt/slideMasters/_rels/slideMaster92.xml.rels><?xml version="1.0" encoding="UTF-8" standalone="yes"?>
<Relationships xmlns="http://schemas.openxmlformats.org/package/2006/relationships"><Relationship Id="rId2" Type="http://schemas.openxmlformats.org/officeDocument/2006/relationships/theme" Target="../theme/theme92.xml"/><Relationship Id="rId1" Type="http://schemas.openxmlformats.org/officeDocument/2006/relationships/slideLayout" Target="../slideLayouts/slideLayout102.xml"/></Relationships>
</file>

<file path=ppt/slideMasters/_rels/slideMaster93.xml.rels><?xml version="1.0" encoding="UTF-8" standalone="yes"?>
<Relationships xmlns="http://schemas.openxmlformats.org/package/2006/relationships"><Relationship Id="rId2" Type="http://schemas.openxmlformats.org/officeDocument/2006/relationships/theme" Target="../theme/theme93.xml"/><Relationship Id="rId1" Type="http://schemas.openxmlformats.org/officeDocument/2006/relationships/slideLayout" Target="../slideLayouts/slideLayout103.xml"/></Relationships>
</file>

<file path=ppt/slideMasters/_rels/slideMaster94.xml.rels><?xml version="1.0" encoding="UTF-8" standalone="yes"?>
<Relationships xmlns="http://schemas.openxmlformats.org/package/2006/relationships"><Relationship Id="rId2" Type="http://schemas.openxmlformats.org/officeDocument/2006/relationships/theme" Target="../theme/theme94.xml"/><Relationship Id="rId1" Type="http://schemas.openxmlformats.org/officeDocument/2006/relationships/slideLayout" Target="../slideLayouts/slideLayout104.xm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105.xml"/></Relationships>
</file>

<file path=ppt/slideMasters/_rels/slideMaster96.xml.rels><?xml version="1.0" encoding="UTF-8" standalone="yes"?>
<Relationships xmlns="http://schemas.openxmlformats.org/package/2006/relationships"><Relationship Id="rId2" Type="http://schemas.openxmlformats.org/officeDocument/2006/relationships/theme" Target="../theme/theme96.xml"/><Relationship Id="rId1" Type="http://schemas.openxmlformats.org/officeDocument/2006/relationships/slideLayout" Target="../slideLayouts/slideLayout106.xm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107.xm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108.xml"/></Relationships>
</file>

<file path=ppt/slideMasters/_rels/slideMaster99.xml.rels><?xml version="1.0" encoding="UTF-8" standalone="yes"?>
<Relationships xmlns="http://schemas.openxmlformats.org/package/2006/relationships"><Relationship Id="rId2" Type="http://schemas.openxmlformats.org/officeDocument/2006/relationships/theme" Target="../theme/theme99.xml"/><Relationship Id="rId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F3E4-8202-4442-89C4-51E6ECBED5CB}" type="datetimeFigureOut">
              <a:rPr lang="en-US" smtClean="0"/>
              <a:t>8/26/2013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8F8D9-FBF0-47D0-81D2-2D98AAD41E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6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6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6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6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6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7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7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7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7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7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8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8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8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8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8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9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9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9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9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89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0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0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0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0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0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1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1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1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1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1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2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2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2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2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2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3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3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3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3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4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4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4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4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4038600"/>
            <a:ext cx="8229600" cy="533400"/>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4 - Annuities and Loans</a:t>
            </a:r>
            <a:endParaRPr lang="en-US" dirty="0">
              <a:solidFill>
                <a:srgbClr val="94C600">
                  <a:lumMod val="50000"/>
                </a:srgbClr>
              </a:solidFill>
            </a:endParaRPr>
          </a:p>
        </p:txBody>
      </p:sp>
    </p:spTree>
  </p:cSld>
  <p:clrMap bg1="lt1" tx1="dk1" bg2="lt2" tx2="dk2" accent1="accent1" accent2="accent2" accent3="accent3" accent4="accent4" accent5="accent5" accent6="accent6" hlink="hlink" folHlink="folHlink"/>
  <p:sldLayoutIdLst>
    <p:sldLayoutId id="214748395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None/>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None/>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None/>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None/>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03"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05"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07"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11"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15"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17"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19"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25"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27"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29"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31"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33"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35"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37"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39"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41"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43"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45"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47"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49"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1"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3"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5"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7"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9"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1"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3"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5"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7"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9"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1"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3"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5"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7"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9"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1"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3"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5334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621350" cy="738664"/>
          </a:xfrm>
          <a:prstGeom prst="rect">
            <a:avLst/>
          </a:prstGeom>
        </p:spPr>
        <p:txBody>
          <a:bodyPr wrap="square">
            <a:spAutoFit/>
          </a:bodyPr>
          <a:lstStyle/>
          <a:p>
            <a:pPr lvl="1"/>
            <a:fld id="{6AC62A33-EFC8-4B0B-AF2C-B1020BE0AC97}" type="slidenum">
              <a:rPr lang="en-US" sz="2400" b="1" i="1" smtClean="0">
                <a:solidFill>
                  <a:prstClr val="black"/>
                </a:solidFill>
              </a:rPr>
              <a:pPr lvl="1"/>
              <a:t>‹#›</a:t>
            </a:fld>
            <a:r>
              <a:rPr lang="en-US" sz="2400" b="1" i="1" dirty="0" smtClean="0">
                <a:solidFill>
                  <a:prstClr val="black"/>
                </a:solidFill>
              </a:rPr>
              <a:t>	Chapter 2- Financial Statement and Ratio Analysis</a:t>
            </a:r>
          </a:p>
          <a:p>
            <a:pPr lvl="1"/>
            <a:endParaRPr lang="en-US" dirty="0">
              <a:solidFill>
                <a:srgbClr val="DDDDDD">
                  <a:lumMod val="50000"/>
                </a:srgbClr>
              </a:solidFill>
            </a:endParaRPr>
          </a:p>
        </p:txBody>
      </p:sp>
      <p:sp>
        <p:nvSpPr>
          <p:cNvPr id="8" name="TextBox 7"/>
          <p:cNvSpPr txBox="1"/>
          <p:nvPr userDrawn="1"/>
        </p:nvSpPr>
        <p:spPr>
          <a:xfrm>
            <a:off x="0" y="6248400"/>
            <a:ext cx="9144000" cy="307777"/>
          </a:xfrm>
          <a:prstGeom prst="rect">
            <a:avLst/>
          </a:prstGeom>
          <a:noFill/>
        </p:spPr>
        <p:txBody>
          <a:bodyPr wrap="square" rtlCol="0">
            <a:spAutoFit/>
          </a:bodyPr>
          <a:lstStyle/>
          <a:p>
            <a:pPr algn="ctr"/>
            <a:r>
              <a:rPr lang="en-US" sz="1400" dirty="0" smtClean="0">
                <a:solidFill>
                  <a:prstClr val="black"/>
                </a:solidFill>
                <a:latin typeface="Bangle" pitchFamily="2" charset="0"/>
              </a:rPr>
              <a:t>Professor James Kuhle, Ph.D</a:t>
            </a:r>
            <a:r>
              <a:rPr lang="en-US" sz="1400" dirty="0" smtClean="0">
                <a:solidFill>
                  <a:prstClr val="black"/>
                </a:solidFill>
              </a:rPr>
              <a:t>.</a:t>
            </a:r>
            <a:endParaRPr lang="en-US" sz="14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5" r:id="rId1"/>
  </p:sldLayoutIdLst>
  <p:transition>
    <p:fade thruBlk="1"/>
  </p:transition>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1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49" y="-3572"/>
            <a:ext cx="4572000" cy="369332"/>
          </a:xfrm>
          <a:prstGeom prst="rect">
            <a:avLst/>
          </a:prstGeom>
        </p:spPr>
        <p:txBody>
          <a:bodyPr wrap="square">
            <a:spAutoFit/>
          </a:bodyPr>
          <a:lstStyle/>
          <a:p>
            <a:pPr lvl="1"/>
            <a:fld id="{6AC62A33-EFC8-4B0B-AF2C-B1020BE0AC97}" type="slidenum">
              <a:rPr lang="en-US" smtClean="0">
                <a:solidFill>
                  <a:srgbClr val="80C1D2">
                    <a:lumMod val="50000"/>
                  </a:srgbClr>
                </a:solidFill>
              </a:rPr>
              <a:pPr lvl="1"/>
              <a:t>‹#›</a:t>
            </a:fld>
            <a:r>
              <a:rPr lang="en-US" dirty="0" smtClean="0">
                <a:solidFill>
                  <a:srgbClr val="80C1D2">
                    <a:lumMod val="50000"/>
                  </a:srgbClr>
                </a:solidFill>
              </a:rPr>
              <a:t>	Chapter 1-Introduction to Finance</a:t>
            </a:r>
            <a:endParaRPr lang="en-US" dirty="0">
              <a:solidFill>
                <a:srgbClr val="80C1D2">
                  <a:lumMod val="50000"/>
                </a:srgbClr>
              </a:solidFill>
            </a:endParaRPr>
          </a:p>
        </p:txBody>
      </p:sp>
      <p:sp>
        <p:nvSpPr>
          <p:cNvPr id="8" name="Rectangle 7"/>
          <p:cNvSpPr/>
          <p:nvPr userDrawn="1"/>
        </p:nvSpPr>
        <p:spPr>
          <a:xfrm>
            <a:off x="0" y="6488668"/>
            <a:ext cx="9144000" cy="369332"/>
          </a:xfrm>
          <a:prstGeom prst="rect">
            <a:avLst/>
          </a:prstGeom>
        </p:spPr>
        <p:txBody>
          <a:bodyPr wrap="square">
            <a:spAutoFit/>
          </a:bodyPr>
          <a:lstStyle/>
          <a:p>
            <a:pPr lvl="6"/>
            <a:endParaRPr lang="en-US" dirty="0" smtClean="0">
              <a:solidFill>
                <a:prstClr val="white">
                  <a:lumMod val="65000"/>
                </a:prstClr>
              </a:solidFill>
              <a:latin typeface="Aharoni" pitchFamily="2" charset="-79"/>
              <a:cs typeface="Aharoni" pitchFamily="2" charset="-79"/>
            </a:endParaRPr>
          </a:p>
        </p:txBody>
      </p:sp>
      <p:sp>
        <p:nvSpPr>
          <p:cNvPr id="10" name="Subtitle 2"/>
          <p:cNvSpPr txBox="1">
            <a:spLocks/>
          </p:cNvSpPr>
          <p:nvPr userDrawn="1"/>
        </p:nvSpPr>
        <p:spPr>
          <a:xfrm>
            <a:off x="1371600" y="5791200"/>
            <a:ext cx="6400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80C1D2"/>
              </a:buClr>
              <a:defRPr/>
            </a:pPr>
            <a:r>
              <a:rPr lang="en-US" b="1" dirty="0" smtClean="0">
                <a:solidFill>
                  <a:prstClr val="black">
                    <a:lumMod val="75000"/>
                    <a:lumOff val="25000"/>
                  </a:prstClr>
                </a:solidFill>
              </a:rPr>
              <a:t>Finance 101 - Professor James Kuhle, Ph.D.</a:t>
            </a:r>
          </a:p>
          <a:p>
            <a:pPr>
              <a:buClr>
                <a:srgbClr val="80C1D2"/>
              </a:buClr>
              <a:defRPr/>
            </a:pPr>
            <a:endParaRPr lang="en-US" sz="2400"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prstClr val="black"/>
                </a:solidFill>
              </a:rPr>
              <a:pPr lvl="1"/>
              <a:t>‹#›</a:t>
            </a:fld>
            <a:r>
              <a:rPr lang="en-US" dirty="0" smtClean="0">
                <a:solidFill>
                  <a:prstClr val="black"/>
                </a:solidFill>
              </a:rPr>
              <a:t>	Chapter 3 – Time Value of Money (TVM)</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9.xml"/><Relationship Id="rId1" Type="http://schemas.openxmlformats.org/officeDocument/2006/relationships/slideLayout" Target="../slideLayouts/slideLayout108.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109.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110.xml"/><Relationship Id="rId4" Type="http://schemas.openxmlformats.org/officeDocument/2006/relationships/image" Target="../media/image57.png"/></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2.xml"/><Relationship Id="rId1" Type="http://schemas.openxmlformats.org/officeDocument/2006/relationships/slideLayout" Target="../slideLayouts/slideLayout111.xml"/></Relationships>
</file>

<file path=ppt/slides/_rels/slide10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3.xml"/><Relationship Id="rId1" Type="http://schemas.openxmlformats.org/officeDocument/2006/relationships/slideLayout" Target="../slideLayouts/slideLayout112.xml"/></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4.xml"/><Relationship Id="rId1" Type="http://schemas.openxmlformats.org/officeDocument/2006/relationships/slideLayout" Target="../slideLayouts/slideLayout1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4.xml"/></Relationships>
</file>

<file path=ppt/slides/_rels/slide10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6.xml"/><Relationship Id="rId1" Type="http://schemas.openxmlformats.org/officeDocument/2006/relationships/slideLayout" Target="../slideLayouts/slideLayout115.xml"/></Relationships>
</file>

<file path=ppt/slides/_rels/slide1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1.xml"/></Relationships>
</file>

<file path=ppt/slides/_rels/slide1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0.xml"/><Relationship Id="rId1" Type="http://schemas.openxmlformats.org/officeDocument/2006/relationships/slideLayout" Target="../slideLayouts/slideLayout122.xml"/><Relationship Id="rId4" Type="http://schemas.openxmlformats.org/officeDocument/2006/relationships/image" Target="../media/image64.png"/></Relationships>
</file>

<file path=ppt/slides/_rels/slide1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1.xml"/><Relationship Id="rId1" Type="http://schemas.openxmlformats.org/officeDocument/2006/relationships/slideLayout" Target="../slideLayouts/slideLayout123.xml"/><Relationship Id="rId4" Type="http://schemas.openxmlformats.org/officeDocument/2006/relationships/image" Target="../media/image66.png"/></Relationships>
</file>

<file path=ppt/slides/_rels/slide1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2.xml"/><Relationship Id="rId1" Type="http://schemas.openxmlformats.org/officeDocument/2006/relationships/slideLayout" Target="../slideLayouts/slideLayout124.xml"/></Relationships>
</file>

<file path=ppt/slides/_rels/slide1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3.xml"/><Relationship Id="rId1" Type="http://schemas.openxmlformats.org/officeDocument/2006/relationships/slideLayout" Target="../slideLayouts/slideLayout125.xml"/></Relationships>
</file>

<file path=ppt/slides/_rels/slide1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4.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5.xml"/><Relationship Id="rId1" Type="http://schemas.openxmlformats.org/officeDocument/2006/relationships/slideLayout" Target="../slideLayouts/slideLayout127.xml"/></Relationships>
</file>

<file path=ppt/slides/_rels/slide1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6.xml"/><Relationship Id="rId1" Type="http://schemas.openxmlformats.org/officeDocument/2006/relationships/slideLayout" Target="../slideLayouts/slideLayout128.xml"/></Relationships>
</file>

<file path=ppt/slides/_rels/slide1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7.xml"/><Relationship Id="rId1" Type="http://schemas.openxmlformats.org/officeDocument/2006/relationships/slideLayout" Target="../slideLayouts/slideLayout129.xml"/><Relationship Id="rId5" Type="http://schemas.openxmlformats.org/officeDocument/2006/relationships/image" Target="../media/image74.png"/><Relationship Id="rId4" Type="http://schemas.openxmlformats.org/officeDocument/2006/relationships/image" Target="../media/image73.png"/></Relationships>
</file>

<file path=ppt/slides/_rels/slide1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8.xml"/><Relationship Id="rId1" Type="http://schemas.openxmlformats.org/officeDocument/2006/relationships/slideLayout" Target="../slideLayouts/slideLayout130.xml"/></Relationships>
</file>

<file path=ppt/slides/_rels/slide1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9.xml"/><Relationship Id="rId1" Type="http://schemas.openxmlformats.org/officeDocument/2006/relationships/slideLayout" Target="../slideLayouts/slideLayout131.xml"/></Relationships>
</file>

<file path=ppt/slides/_rels/slide1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2.xml"/></Relationships>
</file>

<file path=ppt/slides/_rels/slide1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0.xml"/><Relationship Id="rId1" Type="http://schemas.openxmlformats.org/officeDocument/2006/relationships/slideLayout" Target="../slideLayouts/slideLayout133.xml"/><Relationship Id="rId4" Type="http://schemas.openxmlformats.org/officeDocument/2006/relationships/image" Target="../media/image80.png"/></Relationships>
</file>

<file path=ppt/slides/_rels/slide1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1.xml"/><Relationship Id="rId1" Type="http://schemas.openxmlformats.org/officeDocument/2006/relationships/slideLayout" Target="../slideLayouts/slideLayout134.xml"/></Relationships>
</file>

<file path=ppt/slides/_rels/slide1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2.xml"/><Relationship Id="rId1" Type="http://schemas.openxmlformats.org/officeDocument/2006/relationships/slideLayout" Target="../slideLayouts/slideLayout135.xml"/></Relationships>
</file>

<file path=ppt/slides/_rels/slide1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3.xml"/><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4.xml"/><Relationship Id="rId1" Type="http://schemas.openxmlformats.org/officeDocument/2006/relationships/slideLayout" Target="../slideLayouts/slideLayout137.xml"/></Relationships>
</file>

<file path=ppt/slides/_rels/slide1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5.xml"/><Relationship Id="rId1" Type="http://schemas.openxmlformats.org/officeDocument/2006/relationships/slideLayout" Target="../slideLayouts/slideLayout138.xml"/></Relationships>
</file>

<file path=ppt/slides/_rels/slide1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6.xml"/><Relationship Id="rId1" Type="http://schemas.openxmlformats.org/officeDocument/2006/relationships/slideLayout" Target="../slideLayouts/slideLayout139.xml"/></Relationships>
</file>

<file path=ppt/slides/_rels/slide1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7.xml"/><Relationship Id="rId1" Type="http://schemas.openxmlformats.org/officeDocument/2006/relationships/slideLayout" Target="../slideLayouts/slideLayout140.xml"/></Relationships>
</file>

<file path=ppt/slides/_rels/slide1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8.xml"/><Relationship Id="rId1" Type="http://schemas.openxmlformats.org/officeDocument/2006/relationships/slideLayout" Target="../slideLayouts/slideLayout141.xml"/></Relationships>
</file>

<file path=ppt/slides/_rels/slide1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9.xml"/><Relationship Id="rId1" Type="http://schemas.openxmlformats.org/officeDocument/2006/relationships/slideLayout" Target="../slideLayouts/slideLayout14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44.xml"/></Relationships>
</file>

<file path=ppt/slides/_rels/slide13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5.xml"/></Relationships>
</file>

<file path=ppt/slides/_rels/slide1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1.xml"/><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47.xml"/></Relationships>
</file>

<file path=ppt/slides/_rels/slide1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2.xml"/><Relationship Id="rId1" Type="http://schemas.openxmlformats.org/officeDocument/2006/relationships/slideLayout" Target="../slideLayouts/slideLayout14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3.xml"/><Relationship Id="rId1" Type="http://schemas.openxmlformats.org/officeDocument/2006/relationships/slideLayout" Target="../slideLayouts/slideLayout150.xml"/></Relationships>
</file>

<file path=ppt/slides/_rels/slide1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4.xml"/><Relationship Id="rId1" Type="http://schemas.openxmlformats.org/officeDocument/2006/relationships/slideLayout" Target="../slideLayouts/slideLayout151.xml"/></Relationships>
</file>

<file path=ppt/slides/_rels/slide1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5.xml"/><Relationship Id="rId1" Type="http://schemas.openxmlformats.org/officeDocument/2006/relationships/slideLayout" Target="../slideLayouts/slideLayout152.xml"/><Relationship Id="rId4" Type="http://schemas.openxmlformats.org/officeDocument/2006/relationships/image" Target="../media/image97.png"/></Relationships>
</file>

<file path=ppt/slides/_rels/slide1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6.xml"/><Relationship Id="rId1" Type="http://schemas.openxmlformats.org/officeDocument/2006/relationships/slideLayout" Target="../slideLayouts/slideLayout15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7.xml"/><Relationship Id="rId1" Type="http://schemas.openxmlformats.org/officeDocument/2006/relationships/slideLayout" Target="../slideLayouts/slideLayout155.xml"/></Relationships>
</file>

<file path=ppt/slides/_rels/slide1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8.xml"/><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9.xml"/><Relationship Id="rId1" Type="http://schemas.openxmlformats.org/officeDocument/2006/relationships/slideLayout" Target="../slideLayouts/slideLayout15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69.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84.xml"/><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5.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86.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8.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89.xml"/><Relationship Id="rId5" Type="http://schemas.openxmlformats.org/officeDocument/2006/relationships/image" Target="../media/image38.png"/><Relationship Id="rId4" Type="http://schemas.openxmlformats.org/officeDocument/2006/relationships/image" Target="../media/image37.png"/></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90.xml"/><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9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2.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93.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9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98.xml"/></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99.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100.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10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2.xml"/></Relationships>
</file>

<file path=ppt/slides/_rels/slide9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103.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104.xml"/></Relationships>
</file>

<file path=ppt/slides/_rels/slide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6.xml"/><Relationship Id="rId1" Type="http://schemas.openxmlformats.org/officeDocument/2006/relationships/slideLayout" Target="../slideLayouts/slideLayout105.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7.xml"/><Relationship Id="rId1" Type="http://schemas.openxmlformats.org/officeDocument/2006/relationships/slideLayout" Target="../slideLayouts/slideLayout106.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4953000"/>
            <a:ext cx="6400800" cy="1524000"/>
          </a:xfrm>
          <a:solidFill>
            <a:schemeClr val="tx2">
              <a:lumMod val="60000"/>
              <a:lumOff val="40000"/>
            </a:schemeClr>
          </a:solidFill>
        </p:spPr>
        <p:txBody>
          <a:bodyPr>
            <a:normAutofit lnSpcReduction="10000"/>
          </a:bodyPr>
          <a:lstStyle/>
          <a:p>
            <a:r>
              <a:rPr lang="en-US" dirty="0" smtClean="0">
                <a:solidFill>
                  <a:schemeClr val="bg1"/>
                </a:solidFill>
                <a:effectLst>
                  <a:outerShdw blurRad="38100" dist="38100" dir="2700000" algn="tl">
                    <a:srgbClr val="000000">
                      <a:alpha val="43137"/>
                    </a:srgbClr>
                  </a:outerShdw>
                </a:effectLst>
              </a:rPr>
              <a:t>You will find all of the overheads used in class within the CFO online Text</a:t>
            </a:r>
            <a:endParaRPr lang="en-US" dirty="0">
              <a:solidFill>
                <a:schemeClr val="bg1"/>
              </a:solidFill>
              <a:effectLst>
                <a:outerShdw blurRad="38100" dist="38100" dir="2700000" algn="tl">
                  <a:srgbClr val="000000">
                    <a:alpha val="43137"/>
                  </a:srgbClr>
                </a:outerShdw>
              </a:effectLst>
            </a:endParaRPr>
          </a:p>
        </p:txBody>
      </p:sp>
      <p:pic>
        <p:nvPicPr>
          <p:cNvPr id="1026" name="Picture 2" descr="http://www-fp.pearsonhighered.com/bigcovers/0132830647.jpg"/>
          <p:cNvPicPr>
            <a:picLocks noChangeAspect="1" noChangeArrowheads="1"/>
          </p:cNvPicPr>
          <p:nvPr/>
        </p:nvPicPr>
        <p:blipFill>
          <a:blip r:embed="rId2" cstate="print"/>
          <a:srcRect/>
          <a:stretch>
            <a:fillRect/>
          </a:stretch>
        </p:blipFill>
        <p:spPr bwMode="auto">
          <a:xfrm>
            <a:off x="0" y="0"/>
            <a:ext cx="9144000" cy="495908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Markets	</a:t>
            </a:r>
            <a:endParaRPr lang="en-US" dirty="0"/>
          </a:p>
        </p:txBody>
      </p:sp>
      <p:sp>
        <p:nvSpPr>
          <p:cNvPr id="3" name="Content Placeholder 2"/>
          <p:cNvSpPr>
            <a:spLocks noGrp="1"/>
          </p:cNvSpPr>
          <p:nvPr>
            <p:ph idx="1"/>
          </p:nvPr>
        </p:nvSpPr>
        <p:spPr/>
        <p:txBody>
          <a:bodyPr>
            <a:normAutofit fontScale="92500"/>
          </a:bodyPr>
          <a:lstStyle/>
          <a:p>
            <a:r>
              <a:rPr lang="en-US" dirty="0" smtClean="0"/>
              <a:t>In a Money Market securities </a:t>
            </a:r>
          </a:p>
          <a:p>
            <a:pPr lvl="1"/>
            <a:r>
              <a:rPr lang="en-US" dirty="0" smtClean="0"/>
              <a:t>Are short term,</a:t>
            </a:r>
          </a:p>
          <a:p>
            <a:pPr lvl="1"/>
            <a:r>
              <a:rPr lang="en-US" dirty="0" smtClean="0"/>
              <a:t>Are highly liquid (easy to sell), and </a:t>
            </a:r>
          </a:p>
          <a:p>
            <a:pPr lvl="1"/>
            <a:r>
              <a:rPr lang="en-US" dirty="0" smtClean="0"/>
              <a:t>Mature in less than 1 year from their issue date</a:t>
            </a:r>
            <a:endParaRPr lang="en-US" dirty="0"/>
          </a:p>
          <a:p>
            <a:r>
              <a:rPr lang="en-US" dirty="0" smtClean="0"/>
              <a:t>Money Market Mutual Funds</a:t>
            </a:r>
          </a:p>
          <a:p>
            <a:pPr lvl="1"/>
            <a:r>
              <a:rPr lang="en-US" dirty="0" smtClean="0"/>
              <a:t>Individual investors buy units of MMMFs</a:t>
            </a:r>
          </a:p>
          <a:p>
            <a:r>
              <a:rPr lang="en-US" dirty="0" smtClean="0"/>
              <a:t>Treasury Bills</a:t>
            </a:r>
          </a:p>
          <a:p>
            <a:pPr lvl="1"/>
            <a:r>
              <a:rPr lang="en-US" dirty="0" smtClean="0"/>
              <a:t>The government funds a large portion of the U.S. debt by issuing T-Bills</a:t>
            </a:r>
            <a:endParaRPr lang="en-US" dirty="0"/>
          </a:p>
        </p:txBody>
      </p:sp>
    </p:spTree>
    <p:extLst>
      <p:ext uri="{BB962C8B-B14F-4D97-AF65-F5344CB8AC3E}">
        <p14:creationId xmlns:p14="http://schemas.microsoft.com/office/powerpoint/2010/main" val="2922362480"/>
      </p:ext>
    </p:extLst>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Interest Rate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981200"/>
            <a:ext cx="8229600" cy="4754672"/>
          </a:xfrm>
        </p:spPr>
      </p:pic>
      <p:sp>
        <p:nvSpPr>
          <p:cNvPr id="5" name="Date Placeholder 4"/>
          <p:cNvSpPr>
            <a:spLocks noGrp="1"/>
          </p:cNvSpPr>
          <p:nvPr>
            <p:ph type="dt" sz="half" idx="10"/>
          </p:nvPr>
        </p:nvSpPr>
        <p:spPr/>
        <p:txBody>
          <a:bodyPr/>
          <a:lstStyle/>
          <a:p>
            <a:fld id="{7D198523-29F5-4C43-BDF1-82BED8669BF0}"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5889420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Interest Rate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2743200"/>
            <a:ext cx="6706536" cy="2715004"/>
          </a:xfrm>
        </p:spPr>
      </p:pic>
      <p:sp>
        <p:nvSpPr>
          <p:cNvPr id="5" name="Date Placeholder 4"/>
          <p:cNvSpPr>
            <a:spLocks noGrp="1"/>
          </p:cNvSpPr>
          <p:nvPr>
            <p:ph type="dt" sz="half" idx="10"/>
          </p:nvPr>
        </p:nvSpPr>
        <p:spPr/>
        <p:txBody>
          <a:bodyPr/>
          <a:lstStyle/>
          <a:p>
            <a:fld id="{C4770430-92AB-4DEB-83BD-80C6A53BEAE5}"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8945471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Present Value of a Sum</a:t>
            </a:r>
            <a:endParaRPr lang="en-US" dirty="0"/>
          </a:p>
        </p:txBody>
      </p:sp>
      <p:sp>
        <p:nvSpPr>
          <p:cNvPr id="3" name="Content Placeholder 2"/>
          <p:cNvSpPr>
            <a:spLocks noGrp="1"/>
          </p:cNvSpPr>
          <p:nvPr>
            <p:ph idx="1"/>
          </p:nvPr>
        </p:nvSpPr>
        <p:spPr/>
        <p:txBody>
          <a:bodyPr/>
          <a:lstStyle/>
          <a:p>
            <a:r>
              <a:rPr lang="en-US" dirty="0" smtClean="0"/>
              <a:t>The present value equation</a:t>
            </a:r>
          </a:p>
          <a:p>
            <a:pPr lvl="1"/>
            <a:r>
              <a:rPr lang="en-US" dirty="0" smtClean="0"/>
              <a:t>By rearranging the future value equation we get;</a:t>
            </a:r>
          </a:p>
          <a:p>
            <a:pPr lvl="1"/>
            <a:endParaRPr lang="en-US" dirty="0"/>
          </a:p>
          <a:p>
            <a:pPr lvl="1"/>
            <a:endParaRPr lang="en-US" dirty="0"/>
          </a:p>
          <a:p>
            <a:pPr lvl="1"/>
            <a:r>
              <a:rPr lang="en-US" dirty="0" smtClean="0"/>
              <a:t>And dividing both sides by ( 1 +</a:t>
            </a:r>
            <a:r>
              <a:rPr lang="en-US" i="1" dirty="0" smtClean="0"/>
              <a:t> </a:t>
            </a:r>
            <a:r>
              <a:rPr lang="en-US" i="1" dirty="0" err="1" smtClean="0"/>
              <a:t>i</a:t>
            </a:r>
            <a:r>
              <a:rPr lang="en-US" i="1" dirty="0" smtClean="0"/>
              <a:t> </a:t>
            </a:r>
            <a:r>
              <a:rPr lang="en-US" dirty="0" smtClean="0"/>
              <a:t>)</a:t>
            </a:r>
            <a:r>
              <a:rPr lang="en-US" baseline="30000" dirty="0" smtClean="0"/>
              <a:t>n</a:t>
            </a:r>
          </a:p>
          <a:p>
            <a:pPr lvl="1"/>
            <a:endParaRPr lang="en-US" baseline="30000" dirty="0"/>
          </a:p>
          <a:p>
            <a:pPr lvl="1"/>
            <a:endParaRPr lang="en-US" baseline="30000" dirty="0" smtClean="0"/>
          </a:p>
          <a:p>
            <a:pPr lvl="1"/>
            <a:endParaRPr lang="en-US" baseline="30000" dirty="0" smtClean="0"/>
          </a:p>
          <a:p>
            <a:pPr lvl="1"/>
            <a:endParaRPr lang="en-US" baseline="30000" dirty="0"/>
          </a:p>
          <a:p>
            <a:pPr lvl="1"/>
            <a:r>
              <a:rPr lang="en-US" dirty="0" smtClean="0"/>
              <a:t>The term 1/(1 </a:t>
            </a:r>
            <a:r>
              <a:rPr lang="en-US" dirty="0"/>
              <a:t>+</a:t>
            </a:r>
            <a:r>
              <a:rPr lang="en-US" i="1" dirty="0"/>
              <a:t> </a:t>
            </a:r>
            <a:r>
              <a:rPr lang="en-US" i="1" dirty="0" err="1"/>
              <a:t>i</a:t>
            </a:r>
            <a:r>
              <a:rPr lang="en-US" i="1" dirty="0"/>
              <a:t> </a:t>
            </a:r>
            <a:r>
              <a:rPr lang="en-US" dirty="0"/>
              <a:t>)</a:t>
            </a:r>
            <a:r>
              <a:rPr lang="en-US" baseline="30000" dirty="0" smtClean="0"/>
              <a:t>n </a:t>
            </a:r>
            <a:r>
              <a:rPr lang="en-US" baseline="30000" dirty="0"/>
              <a:t> </a:t>
            </a:r>
            <a:r>
              <a:rPr lang="en-US" dirty="0" smtClean="0"/>
              <a:t> is called the present value interest factor (PVIF) </a:t>
            </a:r>
            <a:endParaRPr lang="en-US" baseline="300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265139"/>
            <a:ext cx="2162477" cy="419159"/>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267200"/>
            <a:ext cx="3991532" cy="743054"/>
          </a:xfrm>
          <a:prstGeom prst="rect">
            <a:avLst/>
          </a:prstGeom>
        </p:spPr>
      </p:pic>
      <p:sp>
        <p:nvSpPr>
          <p:cNvPr id="6" name="Date Placeholder 5"/>
          <p:cNvSpPr>
            <a:spLocks noGrp="1"/>
          </p:cNvSpPr>
          <p:nvPr>
            <p:ph type="dt" sz="half" idx="10"/>
          </p:nvPr>
        </p:nvSpPr>
        <p:spPr/>
        <p:txBody>
          <a:bodyPr/>
          <a:lstStyle/>
          <a:p>
            <a:fld id="{515887A4-5C7A-48D0-BF81-40D6D8410AEA}"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9042624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Present Value Equation</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362200"/>
            <a:ext cx="8229600" cy="3665913"/>
          </a:xfrm>
        </p:spPr>
      </p:pic>
      <p:sp>
        <p:nvSpPr>
          <p:cNvPr id="5" name="Date Placeholder 4"/>
          <p:cNvSpPr>
            <a:spLocks noGrp="1"/>
          </p:cNvSpPr>
          <p:nvPr>
            <p:ph type="dt" sz="half" idx="10"/>
          </p:nvPr>
        </p:nvSpPr>
        <p:spPr/>
        <p:txBody>
          <a:bodyPr/>
          <a:lstStyle/>
          <a:p>
            <a:fld id="{481A8CB3-A594-430B-84EC-6551189EE042}"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0684088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Present Value Equation</a:t>
            </a:r>
          </a:p>
        </p:txBody>
      </p:sp>
      <p:sp>
        <p:nvSpPr>
          <p:cNvPr id="3" name="Content Placeholder 2"/>
          <p:cNvSpPr>
            <a:spLocks noGrp="1"/>
          </p:cNvSpPr>
          <p:nvPr>
            <p:ph idx="1"/>
          </p:nvPr>
        </p:nvSpPr>
        <p:spPr/>
        <p:txBody>
          <a:bodyPr/>
          <a:lstStyle/>
          <a:p>
            <a:r>
              <a:rPr lang="en-US" dirty="0" smtClean="0"/>
              <a:t>Present value with non-annual compounding</a:t>
            </a:r>
          </a:p>
          <a:p>
            <a:pPr lvl="1"/>
            <a:r>
              <a:rPr lang="en-US" dirty="0" smtClean="0"/>
              <a:t>The formula for non-annual compounding</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505200"/>
            <a:ext cx="4419600" cy="1374162"/>
          </a:xfrm>
          <a:prstGeom prst="rect">
            <a:avLst/>
          </a:prstGeom>
        </p:spPr>
      </p:pic>
      <p:sp>
        <p:nvSpPr>
          <p:cNvPr id="5" name="Date Placeholder 4"/>
          <p:cNvSpPr>
            <a:spLocks noGrp="1"/>
          </p:cNvSpPr>
          <p:nvPr>
            <p:ph type="dt" sz="half" idx="10"/>
          </p:nvPr>
        </p:nvSpPr>
        <p:spPr/>
        <p:txBody>
          <a:bodyPr/>
          <a:lstStyle/>
          <a:p>
            <a:fld id="{7DC9EFEA-B93A-4B53-B500-EBD08CE029AA}"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8394963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Present Value Equation</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981200"/>
            <a:ext cx="7543800" cy="4366671"/>
          </a:xfrm>
        </p:spPr>
      </p:pic>
      <p:sp>
        <p:nvSpPr>
          <p:cNvPr id="5" name="Date Placeholder 4"/>
          <p:cNvSpPr>
            <a:spLocks noGrp="1"/>
          </p:cNvSpPr>
          <p:nvPr>
            <p:ph type="dt" sz="half" idx="10"/>
          </p:nvPr>
        </p:nvSpPr>
        <p:spPr/>
        <p:txBody>
          <a:bodyPr/>
          <a:lstStyle/>
          <a:p>
            <a:fld id="{288CE036-A239-4167-81A6-D0DECA1B2D84}"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7294299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Present Value Equation</a:t>
            </a:r>
          </a:p>
        </p:txBody>
      </p:sp>
      <p:sp>
        <p:nvSpPr>
          <p:cNvPr id="3" name="Content Placeholder 2"/>
          <p:cNvSpPr>
            <a:spLocks noGrp="1"/>
          </p:cNvSpPr>
          <p:nvPr>
            <p:ph idx="1"/>
          </p:nvPr>
        </p:nvSpPr>
        <p:spPr/>
        <p:txBody>
          <a:bodyPr/>
          <a:lstStyle/>
          <a:p>
            <a:r>
              <a:rPr lang="en-US" dirty="0" smtClean="0"/>
              <a:t>Insights on present values</a:t>
            </a:r>
          </a:p>
          <a:p>
            <a:pPr lvl="1"/>
            <a:r>
              <a:rPr lang="en-US" dirty="0" smtClean="0"/>
              <a:t>The present value factor is the inverse of the future value factor</a:t>
            </a:r>
          </a:p>
          <a:p>
            <a:pPr lvl="1"/>
            <a:r>
              <a:rPr lang="en-US" dirty="0" smtClean="0"/>
              <a:t>If interest rates are zero, then future values are equivalent to present values</a:t>
            </a:r>
          </a:p>
          <a:p>
            <a:pPr lvl="1"/>
            <a:r>
              <a:rPr lang="en-US" dirty="0" smtClean="0"/>
              <a:t>Interest rates and the present value are inversely related.</a:t>
            </a:r>
          </a:p>
          <a:p>
            <a:pPr lvl="2"/>
            <a:r>
              <a:rPr lang="en-US" dirty="0" smtClean="0"/>
              <a:t>As interest rates rise PVs fall and vice versa</a:t>
            </a:r>
          </a:p>
          <a:p>
            <a:pPr lvl="1"/>
            <a:r>
              <a:rPr lang="en-US" dirty="0" smtClean="0"/>
              <a:t>The process of computing the present value of a future sum is called discounting</a:t>
            </a:r>
          </a:p>
          <a:p>
            <a:pPr lvl="1"/>
            <a:endParaRPr lang="en-US" dirty="0" smtClean="0"/>
          </a:p>
        </p:txBody>
      </p:sp>
      <p:sp>
        <p:nvSpPr>
          <p:cNvPr id="4" name="Date Placeholder 3"/>
          <p:cNvSpPr>
            <a:spLocks noGrp="1"/>
          </p:cNvSpPr>
          <p:nvPr>
            <p:ph type="dt" sz="half" idx="10"/>
          </p:nvPr>
        </p:nvSpPr>
        <p:spPr/>
        <p:txBody>
          <a:bodyPr/>
          <a:lstStyle/>
          <a:p>
            <a:fld id="{F2F72EE9-26CA-4812-BB57-EF972D7B852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01771748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Value of a Mixed Stream Cash Flow</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057400"/>
            <a:ext cx="8229600" cy="4392254"/>
          </a:xfrm>
        </p:spPr>
      </p:pic>
      <p:sp>
        <p:nvSpPr>
          <p:cNvPr id="5" name="Date Placeholder 4"/>
          <p:cNvSpPr>
            <a:spLocks noGrp="1"/>
          </p:cNvSpPr>
          <p:nvPr>
            <p:ph type="dt" sz="half" idx="10"/>
          </p:nvPr>
        </p:nvSpPr>
        <p:spPr/>
        <p:txBody>
          <a:bodyPr/>
          <a:lstStyle/>
          <a:p>
            <a:fld id="{074EC7D7-C366-4110-9AAF-8E93FB9EFFB4}"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9590956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Present Value of a Mixed Stream Cash Flow</a:t>
            </a:r>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438400"/>
            <a:ext cx="8229600" cy="2805758"/>
          </a:xfrm>
        </p:spPr>
      </p:pic>
      <p:sp>
        <p:nvSpPr>
          <p:cNvPr id="5" name="Date Placeholder 4"/>
          <p:cNvSpPr>
            <a:spLocks noGrp="1"/>
          </p:cNvSpPr>
          <p:nvPr>
            <p:ph type="dt" sz="half" idx="10"/>
          </p:nvPr>
        </p:nvSpPr>
        <p:spPr/>
        <p:txBody>
          <a:bodyPr/>
          <a:lstStyle/>
          <a:p>
            <a:fld id="{A7FF41F6-0B3E-4706-84F4-F12482C7A0C8}"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9610274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Present Values to Value Assets</a:t>
            </a:r>
            <a:endParaRPr lang="en-US" dirty="0"/>
          </a:p>
        </p:txBody>
      </p:sp>
      <p:sp>
        <p:nvSpPr>
          <p:cNvPr id="3" name="Content Placeholder 2"/>
          <p:cNvSpPr>
            <a:spLocks noGrp="1"/>
          </p:cNvSpPr>
          <p:nvPr>
            <p:ph idx="1"/>
          </p:nvPr>
        </p:nvSpPr>
        <p:spPr/>
        <p:txBody>
          <a:bodyPr/>
          <a:lstStyle/>
          <a:p>
            <a:r>
              <a:rPr lang="en-US" dirty="0" smtClean="0"/>
              <a:t>What does it mean that the present value of $100 to be received in 1 year is $90.91?</a:t>
            </a:r>
          </a:p>
          <a:p>
            <a:pPr lvl="1"/>
            <a:r>
              <a:rPr lang="en-US" dirty="0" smtClean="0"/>
              <a:t>It means you’re indifferent to receiving either cash flow: </a:t>
            </a:r>
          </a:p>
          <a:p>
            <a:pPr lvl="2"/>
            <a:r>
              <a:rPr lang="en-US" dirty="0" smtClean="0"/>
              <a:t>the $90.91 today or $100 in one year</a:t>
            </a:r>
          </a:p>
          <a:p>
            <a:pPr lvl="2"/>
            <a:endParaRPr lang="en-US" dirty="0"/>
          </a:p>
          <a:p>
            <a:pPr lvl="1"/>
            <a:r>
              <a:rPr lang="en-US" dirty="0" smtClean="0"/>
              <a:t>If you have a present value of a future sum, you can exactly match that future sum by investing the PV equivalent at the discount rate</a:t>
            </a:r>
          </a:p>
          <a:p>
            <a:pPr lvl="1"/>
            <a:endParaRPr lang="en-US" dirty="0"/>
          </a:p>
          <a:p>
            <a:pPr lvl="1"/>
            <a:r>
              <a:rPr lang="en-US" dirty="0" smtClean="0"/>
              <a:t>It is the current value of a promised payment in the future</a:t>
            </a:r>
            <a:endParaRPr lang="en-US" dirty="0"/>
          </a:p>
        </p:txBody>
      </p:sp>
      <p:sp>
        <p:nvSpPr>
          <p:cNvPr id="4" name="Date Placeholder 3"/>
          <p:cNvSpPr>
            <a:spLocks noGrp="1"/>
          </p:cNvSpPr>
          <p:nvPr>
            <p:ph type="dt" sz="half" idx="10"/>
          </p:nvPr>
        </p:nvSpPr>
        <p:spPr/>
        <p:txBody>
          <a:bodyPr/>
          <a:lstStyle/>
          <a:p>
            <a:fld id="{BB92B6B6-EC6C-4243-81A1-A6C76A028F0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2869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Markets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2743200"/>
            <a:ext cx="7592485" cy="2629267"/>
          </a:xfrm>
        </p:spPr>
      </p:pic>
    </p:spTree>
    <p:extLst>
      <p:ext uri="{BB962C8B-B14F-4D97-AF65-F5344CB8AC3E}">
        <p14:creationId xmlns:p14="http://schemas.microsoft.com/office/powerpoint/2010/main" val="3884201830"/>
      </p:ext>
    </p:extLst>
  </p:cSld>
  <p:clrMapOvr>
    <a:masterClrMapping/>
  </p:clrMapOvr>
  <p:transition>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Present Values to Value Assets</a:t>
            </a:r>
          </a:p>
        </p:txBody>
      </p:sp>
      <p:sp>
        <p:nvSpPr>
          <p:cNvPr id="3" name="Content Placeholder 2"/>
          <p:cNvSpPr>
            <a:spLocks noGrp="1"/>
          </p:cNvSpPr>
          <p:nvPr>
            <p:ph idx="1"/>
          </p:nvPr>
        </p:nvSpPr>
        <p:spPr>
          <a:xfrm>
            <a:off x="457200" y="2133600"/>
            <a:ext cx="8229600" cy="4876800"/>
          </a:xfrm>
        </p:spPr>
        <p:txBody>
          <a:bodyPr/>
          <a:lstStyle/>
          <a:p>
            <a:r>
              <a:rPr lang="en-US" smtClean="0"/>
              <a:t>Discounted Cash </a:t>
            </a:r>
            <a:r>
              <a:rPr lang="en-US" dirty="0" smtClean="0"/>
              <a:t>F</a:t>
            </a:r>
            <a:r>
              <a:rPr lang="en-US" smtClean="0"/>
              <a:t>low </a:t>
            </a:r>
            <a:r>
              <a:rPr lang="en-US" dirty="0" smtClean="0"/>
              <a:t>(DCF)</a:t>
            </a:r>
          </a:p>
          <a:p>
            <a:pPr lvl="1"/>
            <a:r>
              <a:rPr lang="en-US" dirty="0" smtClean="0"/>
              <a:t>The valuation methodology whereby the value of an asset is equal to the present value of the asset’s cash flows; </a:t>
            </a:r>
          </a:p>
          <a:p>
            <a:pPr lvl="1"/>
            <a:r>
              <a:rPr lang="en-US" dirty="0" smtClean="0"/>
              <a:t>Same as fundamental value</a:t>
            </a:r>
          </a:p>
          <a:p>
            <a:pPr lvl="1"/>
            <a:r>
              <a:rPr lang="en-US" dirty="0" smtClean="0"/>
              <a:t>The primary valuation methodology presented in CFO</a:t>
            </a:r>
          </a:p>
          <a:p>
            <a:r>
              <a:rPr lang="en-US" dirty="0" smtClean="0"/>
              <a:t>How to find the DCF of a business asset</a:t>
            </a:r>
          </a:p>
          <a:p>
            <a:pPr lvl="1"/>
            <a:r>
              <a:rPr lang="en-US" dirty="0" smtClean="0"/>
              <a:t>Identify the cash flows that result from owning the asset</a:t>
            </a:r>
          </a:p>
          <a:p>
            <a:pPr lvl="1"/>
            <a:r>
              <a:rPr lang="en-US" dirty="0" smtClean="0"/>
              <a:t>Determine what discount rate is required to compensate the investor for “the risk” of holding the asset</a:t>
            </a:r>
          </a:p>
          <a:p>
            <a:pPr lvl="1"/>
            <a:r>
              <a:rPr lang="en-US" dirty="0" smtClean="0"/>
              <a:t>Find the present value of the cash flow estimated in step 1 using the discount rate determined in step 2</a:t>
            </a:r>
            <a:endParaRPr lang="en-US" dirty="0"/>
          </a:p>
        </p:txBody>
      </p:sp>
      <p:sp>
        <p:nvSpPr>
          <p:cNvPr id="4" name="Date Placeholder 3"/>
          <p:cNvSpPr>
            <a:spLocks noGrp="1"/>
          </p:cNvSpPr>
          <p:nvPr>
            <p:ph type="dt" sz="half" idx="10"/>
          </p:nvPr>
        </p:nvSpPr>
        <p:spPr/>
        <p:txBody>
          <a:bodyPr/>
          <a:lstStyle/>
          <a:p>
            <a:fld id="{E6FC665F-A5CF-4518-8288-472C31A283C9}"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2452625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9151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Annuities and loans</a:t>
            </a:r>
            <a:endParaRPr lang="en-US" dirty="0"/>
          </a:p>
        </p:txBody>
      </p:sp>
      <p:sp>
        <p:nvSpPr>
          <p:cNvPr id="10" name="Subtitle 9"/>
          <p:cNvSpPr>
            <a:spLocks noGrp="1"/>
          </p:cNvSpPr>
          <p:nvPr>
            <p:ph type="subTitle" idx="1"/>
          </p:nvPr>
        </p:nvSpPr>
        <p:spPr/>
        <p:txBody>
          <a:bodyPr/>
          <a:lstStyle/>
          <a:p>
            <a:r>
              <a:rPr lang="en-US" dirty="0" smtClean="0"/>
              <a:t>Chapter 4</a:t>
            </a:r>
            <a:endParaRPr lang="en-US" dirty="0"/>
          </a:p>
        </p:txBody>
      </p:sp>
    </p:spTree>
    <p:extLst>
      <p:ext uri="{BB962C8B-B14F-4D97-AF65-F5344CB8AC3E}">
        <p14:creationId xmlns:p14="http://schemas.microsoft.com/office/powerpoint/2010/main" val="33175328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LO1: Find the future value of streams of payments</a:t>
            </a:r>
          </a:p>
          <a:p>
            <a:endParaRPr lang="en-US" dirty="0"/>
          </a:p>
          <a:p>
            <a:r>
              <a:rPr lang="en-US" dirty="0" smtClean="0"/>
              <a:t>LO2: Find the present value of streams of payments</a:t>
            </a:r>
          </a:p>
          <a:p>
            <a:endParaRPr lang="en-US" dirty="0"/>
          </a:p>
          <a:p>
            <a:r>
              <a:rPr lang="en-US" dirty="0" smtClean="0"/>
              <a:t>LO3: Find solutions to advanced TVM problems</a:t>
            </a:r>
          </a:p>
          <a:p>
            <a:endParaRPr lang="en-US" dirty="0"/>
          </a:p>
          <a:p>
            <a:r>
              <a:rPr lang="en-US" dirty="0" smtClean="0"/>
              <a:t>LO4: Understand balloon and amortized loans</a:t>
            </a:r>
            <a:endParaRPr lang="en-US" dirty="0"/>
          </a:p>
        </p:txBody>
      </p:sp>
      <p:sp>
        <p:nvSpPr>
          <p:cNvPr id="4" name="Date Placeholder 3"/>
          <p:cNvSpPr>
            <a:spLocks noGrp="1"/>
          </p:cNvSpPr>
          <p:nvPr>
            <p:ph type="dt" sz="half" idx="10"/>
          </p:nvPr>
        </p:nvSpPr>
        <p:spPr>
          <a:xfrm>
            <a:off x="228600" y="6248400"/>
            <a:ext cx="2895600" cy="329184"/>
          </a:xfrm>
        </p:spPr>
        <p:txBody>
          <a:bodyPr/>
          <a:lstStyle/>
          <a:p>
            <a:fld id="{94416E92-81EE-46E9-9DC3-E6AE23AA0F52}"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a:xfrm>
            <a:off x="2590800" y="6248400"/>
            <a:ext cx="4114800" cy="329184"/>
          </a:xfrm>
        </p:spPr>
        <p:txBody>
          <a:bodyPr/>
          <a:lstStyle/>
          <a:p>
            <a:r>
              <a:rPr lang="en-US" dirty="0"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40403753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LO1: Future Value of Streams of Payments</a:t>
            </a:r>
            <a:endParaRPr lang="en-US" dirty="0"/>
          </a:p>
        </p:txBody>
      </p:sp>
      <p:sp>
        <p:nvSpPr>
          <p:cNvPr id="3" name="Content Placeholder 2"/>
          <p:cNvSpPr>
            <a:spLocks noGrp="1"/>
          </p:cNvSpPr>
          <p:nvPr>
            <p:ph idx="1"/>
          </p:nvPr>
        </p:nvSpPr>
        <p:spPr/>
        <p:txBody>
          <a:bodyPr/>
          <a:lstStyle/>
          <a:p>
            <a:r>
              <a:rPr lang="en-US" dirty="0" smtClean="0"/>
              <a:t>Annuity</a:t>
            </a:r>
          </a:p>
          <a:p>
            <a:pPr lvl="1"/>
            <a:r>
              <a:rPr lang="en-US" dirty="0" smtClean="0"/>
              <a:t>A stream of equal periodic cash flows</a:t>
            </a:r>
          </a:p>
          <a:p>
            <a:pPr lvl="2"/>
            <a:r>
              <a:rPr lang="en-US" dirty="0" smtClean="0"/>
              <a:t>Series of equal payments made at equal intervals</a:t>
            </a:r>
          </a:p>
          <a:p>
            <a:pPr lvl="2"/>
            <a:r>
              <a:rPr lang="en-US" dirty="0" smtClean="0"/>
              <a:t>Can be inflows or outflows</a:t>
            </a:r>
          </a:p>
          <a:p>
            <a:r>
              <a:rPr lang="en-US" dirty="0" smtClean="0"/>
              <a:t>Ordinary annuity</a:t>
            </a:r>
          </a:p>
          <a:p>
            <a:pPr lvl="1"/>
            <a:r>
              <a:rPr lang="en-US" dirty="0" smtClean="0"/>
              <a:t>An annuity for which the payments occur at the end of each period</a:t>
            </a:r>
          </a:p>
          <a:p>
            <a:r>
              <a:rPr lang="en-US" dirty="0" smtClean="0"/>
              <a:t>Annuity due</a:t>
            </a:r>
          </a:p>
          <a:p>
            <a:pPr lvl="1"/>
            <a:r>
              <a:rPr lang="en-US" dirty="0" smtClean="0"/>
              <a:t>An annuity for which the payments occur at the beginning of each period</a:t>
            </a:r>
            <a:endParaRPr lang="en-US" dirty="0"/>
          </a:p>
          <a:p>
            <a:endParaRPr lang="en-US" dirty="0"/>
          </a:p>
        </p:txBody>
      </p:sp>
      <p:sp>
        <p:nvSpPr>
          <p:cNvPr id="4" name="Date Placeholder 3"/>
          <p:cNvSpPr>
            <a:spLocks noGrp="1"/>
          </p:cNvSpPr>
          <p:nvPr>
            <p:ph type="dt" sz="half" idx="10"/>
          </p:nvPr>
        </p:nvSpPr>
        <p:spPr/>
        <p:txBody>
          <a:bodyPr/>
          <a:lstStyle/>
          <a:p>
            <a:fld id="{8D0C55C4-D3E2-4B3E-8126-CEF02549FF1A}"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803494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Value of an Ordinary Annuity</a:t>
            </a:r>
            <a:endParaRPr lang="en-US" dirty="0"/>
          </a:p>
        </p:txBody>
      </p:sp>
      <p:sp>
        <p:nvSpPr>
          <p:cNvPr id="3" name="Content Placeholder 2"/>
          <p:cNvSpPr>
            <a:spLocks noGrp="1"/>
          </p:cNvSpPr>
          <p:nvPr>
            <p:ph idx="1"/>
          </p:nvPr>
        </p:nvSpPr>
        <p:spPr/>
        <p:txBody>
          <a:bodyPr/>
          <a:lstStyle/>
          <a:p>
            <a:r>
              <a:rPr lang="en-US" dirty="0" smtClean="0"/>
              <a:t>Future balance after 3 years of 3 annual $100 deposits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9" y="3048000"/>
            <a:ext cx="3772427" cy="1047896"/>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99" y="4495799"/>
            <a:ext cx="5420482" cy="1600423"/>
          </a:xfrm>
          <a:prstGeom prst="rect">
            <a:avLst/>
          </a:prstGeom>
        </p:spPr>
      </p:pic>
      <p:sp>
        <p:nvSpPr>
          <p:cNvPr id="6" name="Date Placeholder 5"/>
          <p:cNvSpPr>
            <a:spLocks noGrp="1"/>
          </p:cNvSpPr>
          <p:nvPr>
            <p:ph type="dt" sz="half" idx="10"/>
          </p:nvPr>
        </p:nvSpPr>
        <p:spPr/>
        <p:txBody>
          <a:bodyPr/>
          <a:lstStyle/>
          <a:p>
            <a:fld id="{6C5ECD17-6F88-4A60-85BD-6CB99E38890B}" type="datetime1">
              <a:rPr lang="en-US" smtClean="0">
                <a:solidFill>
                  <a:prstClr val="black"/>
                </a:solidFill>
              </a:rPr>
              <a:pPr/>
              <a:t>8/26/2013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55631620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a:t>
            </a:r>
          </a:p>
        </p:txBody>
      </p:sp>
      <p:sp>
        <p:nvSpPr>
          <p:cNvPr id="3" name="Content Placeholder 2"/>
          <p:cNvSpPr>
            <a:spLocks noGrp="1"/>
          </p:cNvSpPr>
          <p:nvPr>
            <p:ph idx="1"/>
          </p:nvPr>
        </p:nvSpPr>
        <p:spPr/>
        <p:txBody>
          <a:bodyPr/>
          <a:lstStyle/>
          <a:p>
            <a:r>
              <a:rPr lang="en-US" dirty="0" smtClean="0"/>
              <a:t>Future value of an ordinary annuity can be expressed as</a:t>
            </a:r>
          </a:p>
          <a:p>
            <a:pPr marL="0" indent="0">
              <a:buNone/>
            </a:pPr>
            <a:endParaRPr lang="en-US" dirty="0" smtClean="0"/>
          </a:p>
          <a:p>
            <a:r>
              <a:rPr lang="en-US" dirty="0" smtClean="0"/>
              <a:t>This equation simplifies to</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971800"/>
            <a:ext cx="8534400" cy="399271"/>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282440"/>
            <a:ext cx="5849167" cy="2038635"/>
          </a:xfrm>
          <a:prstGeom prst="rect">
            <a:avLst/>
          </a:prstGeom>
        </p:spPr>
      </p:pic>
      <p:sp>
        <p:nvSpPr>
          <p:cNvPr id="7" name="Date Placeholder 6"/>
          <p:cNvSpPr>
            <a:spLocks noGrp="1"/>
          </p:cNvSpPr>
          <p:nvPr>
            <p:ph type="dt" sz="half" idx="10"/>
          </p:nvPr>
        </p:nvSpPr>
        <p:spPr/>
        <p:txBody>
          <a:bodyPr/>
          <a:lstStyle/>
          <a:p>
            <a:fld id="{1FC8E592-2A41-4EEA-9333-D69E6CFA34D0}" type="datetime1">
              <a:rPr lang="en-US" smtClean="0">
                <a:solidFill>
                  <a:prstClr val="black"/>
                </a:solidFill>
              </a:rPr>
              <a:pPr/>
              <a:t>8/26/2013</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1196080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a:t>
            </a:r>
          </a:p>
        </p:txBody>
      </p:sp>
      <p:sp>
        <p:nvSpPr>
          <p:cNvPr id="3" name="Content Placeholder 2"/>
          <p:cNvSpPr>
            <a:spLocks noGrp="1"/>
          </p:cNvSpPr>
          <p:nvPr>
            <p:ph idx="1"/>
          </p:nvPr>
        </p:nvSpPr>
        <p:spPr/>
        <p:txBody>
          <a:bodyPr/>
          <a:lstStyle/>
          <a:p>
            <a:r>
              <a:rPr lang="en-US" dirty="0" smtClean="0"/>
              <a:t>Future value interest factor for an annuity (FVIFA)</a:t>
            </a:r>
          </a:p>
          <a:p>
            <a:pPr marL="274320" lvl="1" indent="0">
              <a:buNone/>
            </a:pPr>
            <a:endParaRPr lang="en-US" dirty="0" smtClean="0"/>
          </a:p>
          <a:p>
            <a:pPr marL="274320" lvl="1" indent="0">
              <a:buNone/>
            </a:pPr>
            <a:endParaRPr lang="en-US" dirty="0"/>
          </a:p>
          <a:p>
            <a:pPr marL="274320" lvl="1" indent="0">
              <a:buNone/>
            </a:pPr>
            <a:endParaRPr lang="en-US" dirty="0" smtClean="0"/>
          </a:p>
          <a:p>
            <a:pPr marL="274320" lvl="1" indent="0">
              <a:buNone/>
            </a:pPr>
            <a:endParaRPr lang="en-US" dirty="0"/>
          </a:p>
          <a:p>
            <a:pPr marL="274320" lvl="1" indent="0">
              <a:buNone/>
            </a:pPr>
            <a:endParaRPr lang="en-US" dirty="0" smtClean="0"/>
          </a:p>
          <a:p>
            <a:pPr marL="274320" lvl="1" indent="0">
              <a:buNone/>
            </a:pPr>
            <a:endParaRPr lang="en-US" dirty="0"/>
          </a:p>
          <a:p>
            <a:r>
              <a:rPr lang="en-US" dirty="0" smtClean="0"/>
              <a:t>Formula 4.1 and 4.2 are interchangeable</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3200400"/>
            <a:ext cx="5059680" cy="1299735"/>
          </a:xfrm>
          <a:prstGeom prst="rect">
            <a:avLst/>
          </a:prstGeom>
        </p:spPr>
      </p:pic>
      <p:sp>
        <p:nvSpPr>
          <p:cNvPr id="5" name="Date Placeholder 4"/>
          <p:cNvSpPr>
            <a:spLocks noGrp="1"/>
          </p:cNvSpPr>
          <p:nvPr>
            <p:ph type="dt" sz="half" idx="10"/>
          </p:nvPr>
        </p:nvSpPr>
        <p:spPr/>
        <p:txBody>
          <a:bodyPr/>
          <a:lstStyle/>
          <a:p>
            <a:fld id="{E52AC05D-C193-480C-97CB-CFD0686659B4}"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5512475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a:t>
            </a:r>
          </a:p>
        </p:txBody>
      </p:sp>
      <p:pic>
        <p:nvPicPr>
          <p:cNvPr id="5" name="Content Placeholder 4"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981200"/>
            <a:ext cx="8229600" cy="4710793"/>
          </a:xfrm>
        </p:spPr>
      </p:pic>
      <p:sp>
        <p:nvSpPr>
          <p:cNvPr id="4" name="Date Placeholder 3"/>
          <p:cNvSpPr>
            <a:spLocks noGrp="1"/>
          </p:cNvSpPr>
          <p:nvPr>
            <p:ph type="dt" sz="half" idx="10"/>
          </p:nvPr>
        </p:nvSpPr>
        <p:spPr/>
        <p:txBody>
          <a:bodyPr/>
          <a:lstStyle/>
          <a:p>
            <a:fld id="{4F502F5F-D02B-4667-B2BF-6F6BCFA34B5D}"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3608934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a:t>
            </a:r>
          </a:p>
        </p:txBody>
      </p:sp>
      <p:sp>
        <p:nvSpPr>
          <p:cNvPr id="3" name="Content Placeholder 2"/>
          <p:cNvSpPr>
            <a:spLocks noGrp="1"/>
          </p:cNvSpPr>
          <p:nvPr>
            <p:ph idx="1"/>
          </p:nvPr>
        </p:nvSpPr>
        <p:spPr/>
        <p:txBody>
          <a:bodyPr/>
          <a:lstStyle/>
          <a:p>
            <a:r>
              <a:rPr lang="en-US" dirty="0" smtClean="0"/>
              <a:t>Payments to accumulate a future balance</a:t>
            </a:r>
          </a:p>
          <a:p>
            <a:pPr lvl="1"/>
            <a:r>
              <a:rPr lang="en-US" dirty="0" smtClean="0"/>
              <a:t>Can be found using the following equation</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429000"/>
            <a:ext cx="2181530" cy="1095528"/>
          </a:xfrm>
          <a:prstGeom prst="rect">
            <a:avLst/>
          </a:prstGeom>
        </p:spPr>
      </p:pic>
      <p:sp>
        <p:nvSpPr>
          <p:cNvPr id="5" name="Date Placeholder 4"/>
          <p:cNvSpPr>
            <a:spLocks noGrp="1"/>
          </p:cNvSpPr>
          <p:nvPr>
            <p:ph type="dt" sz="half" idx="10"/>
          </p:nvPr>
        </p:nvSpPr>
        <p:spPr/>
        <p:txBody>
          <a:bodyPr/>
          <a:lstStyle/>
          <a:p>
            <a:fld id="{EF16AE59-E0A7-49CF-B1C4-BF5A1D57C0D8}"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392992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Markets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2286000"/>
            <a:ext cx="6544589" cy="3924848"/>
          </a:xfrm>
        </p:spPr>
      </p:pic>
    </p:spTree>
    <p:extLst>
      <p:ext uri="{BB962C8B-B14F-4D97-AF65-F5344CB8AC3E}">
        <p14:creationId xmlns:p14="http://schemas.microsoft.com/office/powerpoint/2010/main" val="1544122665"/>
      </p:ext>
    </p:extLst>
  </p:cSld>
  <p:clrMapOvr>
    <a:masterClrMapping/>
  </p:clrMapOvr>
  <p:transition>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286000"/>
            <a:ext cx="8229600" cy="1629696"/>
          </a:xfrm>
        </p:spPr>
      </p:pic>
      <p:sp>
        <p:nvSpPr>
          <p:cNvPr id="5" name="Date Placeholder 4"/>
          <p:cNvSpPr>
            <a:spLocks noGrp="1"/>
          </p:cNvSpPr>
          <p:nvPr>
            <p:ph type="dt" sz="half" idx="10"/>
          </p:nvPr>
        </p:nvSpPr>
        <p:spPr/>
        <p:txBody>
          <a:bodyPr/>
          <a:lstStyle/>
          <a:p>
            <a:fld id="{12B1FF51-2469-4B85-A68C-8FF83A879EDB}"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6629162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133600"/>
            <a:ext cx="8229600" cy="4187243"/>
          </a:xfrm>
        </p:spPr>
      </p:pic>
      <p:sp>
        <p:nvSpPr>
          <p:cNvPr id="5" name="Date Placeholder 4"/>
          <p:cNvSpPr>
            <a:spLocks noGrp="1"/>
          </p:cNvSpPr>
          <p:nvPr>
            <p:ph type="dt" sz="half" idx="10"/>
          </p:nvPr>
        </p:nvSpPr>
        <p:spPr/>
        <p:txBody>
          <a:bodyPr/>
          <a:lstStyle/>
          <a:p>
            <a:fld id="{4BC7A045-B316-4EE7-AAF1-CB12DFD4202E}"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4894787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Value of an Annuity</a:t>
            </a:r>
            <a:endParaRPr lang="en-US" dirty="0"/>
          </a:p>
        </p:txBody>
      </p:sp>
      <p:sp>
        <p:nvSpPr>
          <p:cNvPr id="3" name="Content Placeholder 2"/>
          <p:cNvSpPr>
            <a:spLocks noGrp="1"/>
          </p:cNvSpPr>
          <p:nvPr>
            <p:ph idx="1"/>
          </p:nvPr>
        </p:nvSpPr>
        <p:spPr>
          <a:xfrm>
            <a:off x="457200" y="1950720"/>
            <a:ext cx="8229600" cy="4876800"/>
          </a:xfrm>
        </p:spPr>
        <p:txBody>
          <a:bodyPr/>
          <a:lstStyle/>
          <a:p>
            <a:r>
              <a:rPr lang="en-US" dirty="0" smtClean="0"/>
              <a:t>Ordinary annuity versus annuity due</a:t>
            </a:r>
          </a:p>
          <a:p>
            <a:endParaRPr lang="en-US" dirty="0"/>
          </a:p>
          <a:p>
            <a:endParaRPr lang="en-US" dirty="0" smtClean="0"/>
          </a:p>
          <a:p>
            <a:pPr marL="0" indent="0">
              <a:buNone/>
            </a:pPr>
            <a:endParaRPr lang="en-US" dirty="0" smtClean="0"/>
          </a:p>
          <a:p>
            <a:r>
              <a:rPr lang="en-US" dirty="0" smtClean="0"/>
              <a:t>The future value on an annuity due is calculated using this equation</a:t>
            </a:r>
          </a:p>
          <a:p>
            <a:endParaRPr lang="en-US" dirty="0"/>
          </a:p>
          <a:p>
            <a:r>
              <a:rPr lang="en-US" dirty="0" smtClean="0"/>
              <a:t>Simplified using the future value interest factor</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514600"/>
            <a:ext cx="5120641" cy="1327574"/>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4511039"/>
            <a:ext cx="5530296" cy="822961"/>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8721" y="5888383"/>
            <a:ext cx="5028837" cy="588617"/>
          </a:xfrm>
          <a:prstGeom prst="rect">
            <a:avLst/>
          </a:prstGeom>
        </p:spPr>
      </p:pic>
      <p:sp>
        <p:nvSpPr>
          <p:cNvPr id="7" name="Date Placeholder 6"/>
          <p:cNvSpPr>
            <a:spLocks noGrp="1"/>
          </p:cNvSpPr>
          <p:nvPr>
            <p:ph type="dt" sz="half" idx="10"/>
          </p:nvPr>
        </p:nvSpPr>
        <p:spPr/>
        <p:txBody>
          <a:bodyPr/>
          <a:lstStyle/>
          <a:p>
            <a:fld id="{6597C8C3-C258-4243-A597-C1ABA10EAEE0}" type="datetime1">
              <a:rPr lang="en-US" smtClean="0">
                <a:solidFill>
                  <a:prstClr val="black"/>
                </a:solidFill>
              </a:rPr>
              <a:pPr/>
              <a:t>8/26/2013</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9657301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a:t>
            </a:r>
            <a:r>
              <a:rPr lang="en-US" dirty="0"/>
              <a:t>Value of an </a:t>
            </a:r>
            <a:r>
              <a:rPr lang="en-US" dirty="0" smtClean="0"/>
              <a:t>Ordinary Annuity and an Annuity </a:t>
            </a:r>
            <a:r>
              <a:rPr lang="en-US" dirty="0"/>
              <a:t>Due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2362199"/>
            <a:ext cx="8382000" cy="3299399"/>
          </a:xfrm>
        </p:spPr>
      </p:pic>
      <p:sp>
        <p:nvSpPr>
          <p:cNvPr id="5" name="Date Placeholder 4"/>
          <p:cNvSpPr>
            <a:spLocks noGrp="1"/>
          </p:cNvSpPr>
          <p:nvPr>
            <p:ph type="dt" sz="half" idx="10"/>
          </p:nvPr>
        </p:nvSpPr>
        <p:spPr/>
        <p:txBody>
          <a:bodyPr/>
          <a:lstStyle/>
          <a:p>
            <a:fld id="{69C2FCC8-F4D4-463A-990E-F0AF0549986D}"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19383703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Value of an </a:t>
            </a:r>
            <a:r>
              <a:rPr lang="en-US" dirty="0" smtClean="0"/>
              <a:t>Ordinary Annuity and an Annuity </a:t>
            </a:r>
            <a:r>
              <a:rPr lang="en-US" dirty="0"/>
              <a:t>Due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2362200"/>
            <a:ext cx="8331469" cy="3581400"/>
          </a:xfrm>
        </p:spPr>
      </p:pic>
      <p:sp>
        <p:nvSpPr>
          <p:cNvPr id="5" name="Date Placeholder 4"/>
          <p:cNvSpPr>
            <a:spLocks noGrp="1"/>
          </p:cNvSpPr>
          <p:nvPr>
            <p:ph type="dt" sz="half" idx="10"/>
          </p:nvPr>
        </p:nvSpPr>
        <p:spPr/>
        <p:txBody>
          <a:bodyPr/>
          <a:lstStyle/>
          <a:p>
            <a:fld id="{9A2CB27D-BE90-45D7-8227-6CD0C92CDDE0}"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7145601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LO2: Present Value of Streams of Payments</a:t>
            </a:r>
            <a:endParaRPr lang="en-US" dirty="0"/>
          </a:p>
        </p:txBody>
      </p:sp>
      <p:sp>
        <p:nvSpPr>
          <p:cNvPr id="3" name="Content Placeholder 2"/>
          <p:cNvSpPr>
            <a:spLocks noGrp="1"/>
          </p:cNvSpPr>
          <p:nvPr>
            <p:ph idx="1"/>
          </p:nvPr>
        </p:nvSpPr>
        <p:spPr>
          <a:xfrm>
            <a:off x="457200" y="1996440"/>
            <a:ext cx="8229600" cy="4876800"/>
          </a:xfrm>
        </p:spPr>
        <p:txBody>
          <a:bodyPr/>
          <a:lstStyle/>
          <a:p>
            <a:r>
              <a:rPr lang="en-US" dirty="0" smtClean="0"/>
              <a:t>Present value of an ordinary annuity</a:t>
            </a:r>
          </a:p>
          <a:p>
            <a:pPr lvl="1"/>
            <a:r>
              <a:rPr lang="en-US" dirty="0" smtClean="0"/>
              <a:t>What is the present value of $100 per year paid at the end of each year at 10% interest?</a:t>
            </a:r>
          </a:p>
          <a:p>
            <a:endParaRPr lang="en-US" dirty="0"/>
          </a:p>
          <a:p>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169920"/>
            <a:ext cx="6211167" cy="1162212"/>
          </a:xfrm>
          <a:prstGeom prst="rect">
            <a:avLst/>
          </a:prstGeom>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03" y="4332131"/>
            <a:ext cx="6868484" cy="2286319"/>
          </a:xfrm>
          <a:prstGeom prst="rect">
            <a:avLst/>
          </a:prstGeom>
        </p:spPr>
      </p:pic>
      <p:sp>
        <p:nvSpPr>
          <p:cNvPr id="6" name="Date Placeholder 5"/>
          <p:cNvSpPr>
            <a:spLocks noGrp="1"/>
          </p:cNvSpPr>
          <p:nvPr>
            <p:ph type="dt" sz="half" idx="10"/>
          </p:nvPr>
        </p:nvSpPr>
        <p:spPr/>
        <p:txBody>
          <a:bodyPr/>
          <a:lstStyle/>
          <a:p>
            <a:fld id="{C6ABD71A-D152-4B95-8105-C60ADD5B8C57}" type="datetime1">
              <a:rPr lang="en-US" smtClean="0">
                <a:solidFill>
                  <a:prstClr val="black"/>
                </a:solidFill>
              </a:rPr>
              <a:pPr/>
              <a:t>8/26/2013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88622672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91000"/>
            <a:ext cx="6163536" cy="2391109"/>
          </a:xfrm>
          <a:prstGeom prst="rect">
            <a:avLst/>
          </a:prstGeom>
        </p:spPr>
      </p:pic>
      <p:sp>
        <p:nvSpPr>
          <p:cNvPr id="2" name="Title 1"/>
          <p:cNvSpPr>
            <a:spLocks noGrp="1"/>
          </p:cNvSpPr>
          <p:nvPr>
            <p:ph type="title"/>
          </p:nvPr>
        </p:nvSpPr>
        <p:spPr/>
        <p:txBody>
          <a:bodyPr/>
          <a:lstStyle/>
          <a:p>
            <a:r>
              <a:rPr lang="en-US" dirty="0" smtClean="0"/>
              <a:t>Present Value of Ordinary Annuity</a:t>
            </a:r>
            <a:endParaRPr lang="en-US" dirty="0"/>
          </a:p>
        </p:txBody>
      </p:sp>
      <p:sp>
        <p:nvSpPr>
          <p:cNvPr id="3" name="Content Placeholder 2"/>
          <p:cNvSpPr>
            <a:spLocks noGrp="1"/>
          </p:cNvSpPr>
          <p:nvPr>
            <p:ph idx="1"/>
          </p:nvPr>
        </p:nvSpPr>
        <p:spPr>
          <a:xfrm>
            <a:off x="457200" y="2133600"/>
            <a:ext cx="8229600" cy="4876800"/>
          </a:xfrm>
        </p:spPr>
        <p:txBody>
          <a:bodyPr/>
          <a:lstStyle/>
          <a:p>
            <a:r>
              <a:rPr lang="en-US" dirty="0" smtClean="0"/>
              <a:t>The general expression for the present value of an annuity is represented by the following equation</a:t>
            </a:r>
          </a:p>
          <a:p>
            <a:endParaRPr lang="en-US" dirty="0" smtClean="0"/>
          </a:p>
          <a:p>
            <a:pPr lvl="1"/>
            <a:endParaRPr lang="en-US" dirty="0" smtClean="0"/>
          </a:p>
          <a:p>
            <a:pPr lvl="1"/>
            <a:r>
              <a:rPr lang="en-US" dirty="0" smtClean="0"/>
              <a:t>The solution to the equation can be written as</a:t>
            </a:r>
            <a:endParaRPr lang="en-US" dirty="0"/>
          </a:p>
        </p:txBody>
      </p:sp>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39" y="3124200"/>
            <a:ext cx="5925377" cy="695422"/>
          </a:xfrm>
          <a:prstGeom prst="rect">
            <a:avLst/>
          </a:prstGeom>
        </p:spPr>
      </p:pic>
      <p:sp>
        <p:nvSpPr>
          <p:cNvPr id="6" name="Date Placeholder 5"/>
          <p:cNvSpPr>
            <a:spLocks noGrp="1"/>
          </p:cNvSpPr>
          <p:nvPr>
            <p:ph type="dt" sz="half" idx="10"/>
          </p:nvPr>
        </p:nvSpPr>
        <p:spPr/>
        <p:txBody>
          <a:bodyPr/>
          <a:lstStyle/>
          <a:p>
            <a:fld id="{FB0547F9-5E06-452C-AF62-28862872C381}" type="datetime1">
              <a:rPr lang="en-US" smtClean="0">
                <a:solidFill>
                  <a:prstClr val="black"/>
                </a:solidFill>
              </a:rPr>
              <a:pPr/>
              <a:t>8/26/2013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00473615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 </a:t>
            </a:r>
            <a:r>
              <a:rPr lang="en-US" dirty="0"/>
              <a:t>Value of an </a:t>
            </a:r>
            <a:r>
              <a:rPr lang="en-US" dirty="0" smtClean="0"/>
              <a:t>Ordinary Annuity </a:t>
            </a:r>
            <a:endParaRPr lang="en-US" dirty="0"/>
          </a:p>
        </p:txBody>
      </p:sp>
      <p:sp>
        <p:nvSpPr>
          <p:cNvPr id="3" name="Content Placeholder 2"/>
          <p:cNvSpPr>
            <a:spLocks noGrp="1"/>
          </p:cNvSpPr>
          <p:nvPr>
            <p:ph idx="1"/>
          </p:nvPr>
        </p:nvSpPr>
        <p:spPr/>
        <p:txBody>
          <a:bodyPr/>
          <a:lstStyle/>
          <a:p>
            <a:r>
              <a:rPr lang="en-US" dirty="0" smtClean="0"/>
              <a:t>Using the identity of the present value interest factor for an annuity (PVIFA) to rewrite the equation</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474718"/>
            <a:ext cx="3083363" cy="1097282"/>
          </a:xfrm>
          <a:prstGeom prst="rect">
            <a:avLst/>
          </a:prstGeom>
        </p:spPr>
      </p:pic>
      <p:sp>
        <p:nvSpPr>
          <p:cNvPr id="5" name="Date Placeholder 4"/>
          <p:cNvSpPr>
            <a:spLocks noGrp="1"/>
          </p:cNvSpPr>
          <p:nvPr>
            <p:ph type="dt" sz="half" idx="10"/>
          </p:nvPr>
        </p:nvSpPr>
        <p:spPr/>
        <p:txBody>
          <a:bodyPr/>
          <a:lstStyle/>
          <a:p>
            <a:fld id="{686FD736-7BAA-4DF5-9D52-C0C3B5D1C44C}"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56093868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a:t>
            </a:r>
            <a:r>
              <a:rPr lang="en-US" dirty="0"/>
              <a:t>Value of an </a:t>
            </a:r>
            <a:r>
              <a:rPr lang="en-US" dirty="0" smtClean="0"/>
              <a:t>Ordinary Annuity</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057400"/>
            <a:ext cx="8229600" cy="4626217"/>
          </a:xfrm>
        </p:spPr>
      </p:pic>
      <p:sp>
        <p:nvSpPr>
          <p:cNvPr id="5" name="Date Placeholder 4"/>
          <p:cNvSpPr>
            <a:spLocks noGrp="1"/>
          </p:cNvSpPr>
          <p:nvPr>
            <p:ph type="dt" sz="half" idx="10"/>
          </p:nvPr>
        </p:nvSpPr>
        <p:spPr/>
        <p:txBody>
          <a:bodyPr/>
          <a:lstStyle/>
          <a:p>
            <a:fld id="{C7FD1AE6-64EA-4CA3-B271-4D5480471464}"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8509300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 </a:t>
            </a:r>
            <a:r>
              <a:rPr lang="en-US" dirty="0"/>
              <a:t>Value of an </a:t>
            </a:r>
            <a:r>
              <a:rPr lang="en-US" dirty="0" smtClean="0"/>
              <a:t>Ordinary Annuity </a:t>
            </a:r>
            <a:endParaRPr lang="en-US" dirty="0"/>
          </a:p>
        </p:txBody>
      </p:sp>
      <p:sp>
        <p:nvSpPr>
          <p:cNvPr id="3" name="Content Placeholder 2"/>
          <p:cNvSpPr>
            <a:spLocks noGrp="1"/>
          </p:cNvSpPr>
          <p:nvPr>
            <p:ph idx="1"/>
          </p:nvPr>
        </p:nvSpPr>
        <p:spPr>
          <a:xfrm>
            <a:off x="457200" y="2133600"/>
            <a:ext cx="8229600" cy="4876800"/>
          </a:xfrm>
        </p:spPr>
        <p:txBody>
          <a:bodyPr/>
          <a:lstStyle/>
          <a:p>
            <a:r>
              <a:rPr lang="en-US" dirty="0" smtClean="0"/>
              <a:t>Present value of the annuity from the point of view of the lottery corporation</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199889"/>
            <a:ext cx="6516010" cy="3658111"/>
          </a:xfrm>
          <a:prstGeom prst="rect">
            <a:avLst/>
          </a:prstGeom>
        </p:spPr>
      </p:pic>
      <p:sp>
        <p:nvSpPr>
          <p:cNvPr id="5" name="Date Placeholder 4"/>
          <p:cNvSpPr>
            <a:spLocks noGrp="1"/>
          </p:cNvSpPr>
          <p:nvPr>
            <p:ph type="dt" sz="half" idx="10"/>
          </p:nvPr>
        </p:nvSpPr>
        <p:spPr/>
        <p:txBody>
          <a:bodyPr/>
          <a:lstStyle/>
          <a:p>
            <a:fld id="{8ADC9E8B-52CC-4719-8EFC-F8686248F940}"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01310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Markets</a:t>
            </a:r>
            <a:endParaRPr lang="en-US" dirty="0"/>
          </a:p>
        </p:txBody>
      </p:sp>
      <p:sp>
        <p:nvSpPr>
          <p:cNvPr id="3" name="Content Placeholder 2"/>
          <p:cNvSpPr>
            <a:spLocks noGrp="1"/>
          </p:cNvSpPr>
          <p:nvPr>
            <p:ph idx="1"/>
          </p:nvPr>
        </p:nvSpPr>
        <p:spPr/>
        <p:txBody>
          <a:bodyPr/>
          <a:lstStyle/>
          <a:p>
            <a:r>
              <a:rPr lang="en-US" dirty="0" smtClean="0"/>
              <a:t>Securities have an original maturity greater than one year</a:t>
            </a:r>
          </a:p>
          <a:p>
            <a:r>
              <a:rPr lang="en-US" dirty="0" smtClean="0"/>
              <a:t>Principal securities are bonds and stocks</a:t>
            </a:r>
          </a:p>
          <a:p>
            <a:r>
              <a:rPr lang="en-US" dirty="0" smtClean="0"/>
              <a:t>Securities traded on the capital market fund long-term investments</a:t>
            </a:r>
          </a:p>
          <a:p>
            <a:endParaRPr lang="en-US" dirty="0"/>
          </a:p>
        </p:txBody>
      </p:sp>
    </p:spTree>
    <p:extLst>
      <p:ext uri="{BB962C8B-B14F-4D97-AF65-F5344CB8AC3E}">
        <p14:creationId xmlns:p14="http://schemas.microsoft.com/office/powerpoint/2010/main" val="2470688542"/>
      </p:ext>
    </p:extLst>
  </p:cSld>
  <p:clrMapOvr>
    <a:masterClrMapping/>
  </p:clrMapOvr>
  <p:transition>
    <p:fade thruBlk="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581400"/>
            <a:ext cx="5356698" cy="1219200"/>
          </a:xfrm>
          <a:prstGeom prst="rect">
            <a:avLst/>
          </a:prstGeom>
        </p:spPr>
      </p:pic>
      <p:sp>
        <p:nvSpPr>
          <p:cNvPr id="2" name="Title 1"/>
          <p:cNvSpPr>
            <a:spLocks noGrp="1"/>
          </p:cNvSpPr>
          <p:nvPr>
            <p:ph type="title"/>
          </p:nvPr>
        </p:nvSpPr>
        <p:spPr/>
        <p:txBody>
          <a:bodyPr/>
          <a:lstStyle/>
          <a:p>
            <a:r>
              <a:rPr lang="en-US" dirty="0" smtClean="0"/>
              <a:t>Finding the Rate of Return</a:t>
            </a:r>
            <a:endParaRPr lang="en-US" dirty="0"/>
          </a:p>
        </p:txBody>
      </p:sp>
      <p:sp>
        <p:nvSpPr>
          <p:cNvPr id="3" name="Content Placeholder 2"/>
          <p:cNvSpPr>
            <a:spLocks noGrp="1"/>
          </p:cNvSpPr>
          <p:nvPr>
            <p:ph idx="1"/>
          </p:nvPr>
        </p:nvSpPr>
        <p:spPr>
          <a:xfrm>
            <a:off x="533400" y="2286000"/>
            <a:ext cx="8229600" cy="4876800"/>
          </a:xfrm>
        </p:spPr>
        <p:txBody>
          <a:bodyPr/>
          <a:lstStyle/>
          <a:p>
            <a:r>
              <a:rPr lang="en-US" dirty="0" smtClean="0"/>
              <a:t>Supposed you’ve saved $562,889 and want to withdraw $50,000 per year for 30 years. What rate of return would you need to earn?</a:t>
            </a:r>
          </a:p>
          <a:p>
            <a:endParaRPr lang="en-US" dirty="0"/>
          </a:p>
          <a:p>
            <a:r>
              <a:rPr lang="en-US" i="1" dirty="0" smtClean="0"/>
              <a:t>solve for </a:t>
            </a:r>
            <a:r>
              <a:rPr lang="en-US" b="1" i="1" dirty="0" err="1" smtClean="0"/>
              <a:t>i</a:t>
            </a:r>
            <a:endParaRPr lang="en-US" b="1" i="1" dirty="0" smtClean="0"/>
          </a:p>
          <a:p>
            <a:endParaRPr lang="en-US" i="1" dirty="0"/>
          </a:p>
          <a:p>
            <a:r>
              <a:rPr lang="en-US" dirty="0" smtClean="0"/>
              <a:t>Solving for </a:t>
            </a:r>
            <a:r>
              <a:rPr lang="en-US" b="1" i="1" dirty="0" err="1" smtClean="0"/>
              <a:t>i</a:t>
            </a:r>
            <a:r>
              <a:rPr lang="en-US" dirty="0" smtClean="0"/>
              <a:t> is a trial and error process that is easier with a financial calculator. See Solution tools on page 4.2.6 for detailed solution instructions.</a:t>
            </a:r>
            <a:endParaRPr lang="en-US" dirty="0"/>
          </a:p>
        </p:txBody>
      </p:sp>
      <p:sp>
        <p:nvSpPr>
          <p:cNvPr id="5" name="Date Placeholder 4"/>
          <p:cNvSpPr>
            <a:spLocks noGrp="1"/>
          </p:cNvSpPr>
          <p:nvPr>
            <p:ph type="dt" sz="half" idx="10"/>
          </p:nvPr>
        </p:nvSpPr>
        <p:spPr/>
        <p:txBody>
          <a:bodyPr/>
          <a:lstStyle/>
          <a:p>
            <a:fld id="{BF1339F4-7339-46DC-907A-CB1F321F2E1E}"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8999748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Value of an Annuity Due</a:t>
            </a:r>
            <a:endParaRPr lang="en-US" dirty="0"/>
          </a:p>
        </p:txBody>
      </p:sp>
      <p:sp>
        <p:nvSpPr>
          <p:cNvPr id="3" name="Content Placeholder 2"/>
          <p:cNvSpPr>
            <a:spLocks noGrp="1"/>
          </p:cNvSpPr>
          <p:nvPr>
            <p:ph idx="1"/>
          </p:nvPr>
        </p:nvSpPr>
        <p:spPr>
          <a:xfrm>
            <a:off x="454483" y="2110018"/>
            <a:ext cx="8229600" cy="4876800"/>
          </a:xfrm>
        </p:spPr>
        <p:txBody>
          <a:bodyPr/>
          <a:lstStyle/>
          <a:p>
            <a:r>
              <a:rPr lang="en-US" dirty="0" smtClean="0"/>
              <a:t>Finding the present value of an annuity equation</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39" y="2895600"/>
            <a:ext cx="7830643" cy="3305637"/>
          </a:xfrm>
          <a:prstGeom prst="rect">
            <a:avLst/>
          </a:prstGeom>
        </p:spPr>
      </p:pic>
      <p:sp>
        <p:nvSpPr>
          <p:cNvPr id="5" name="Date Placeholder 4"/>
          <p:cNvSpPr>
            <a:spLocks noGrp="1"/>
          </p:cNvSpPr>
          <p:nvPr>
            <p:ph type="dt" sz="half" idx="10"/>
          </p:nvPr>
        </p:nvSpPr>
        <p:spPr/>
        <p:txBody>
          <a:bodyPr/>
          <a:lstStyle/>
          <a:p>
            <a:fld id="{6353D88B-3D5F-4D03-98E2-80F807B43C68}"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6912370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Annuity Due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981200"/>
            <a:ext cx="8229600" cy="4617298"/>
          </a:xfrm>
        </p:spPr>
      </p:pic>
      <p:sp>
        <p:nvSpPr>
          <p:cNvPr id="5" name="Date Placeholder 4"/>
          <p:cNvSpPr>
            <a:spLocks noGrp="1"/>
          </p:cNvSpPr>
          <p:nvPr>
            <p:ph type="dt" sz="half" idx="10"/>
          </p:nvPr>
        </p:nvSpPr>
        <p:spPr/>
        <p:txBody>
          <a:bodyPr/>
          <a:lstStyle/>
          <a:p>
            <a:fld id="{3DD8CC48-4A0F-4369-9E80-8DEF39D73FCA}"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0384282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Value of a Level Perpetuity</a:t>
            </a:r>
            <a:endParaRPr lang="en-US" dirty="0"/>
          </a:p>
        </p:txBody>
      </p:sp>
      <p:sp>
        <p:nvSpPr>
          <p:cNvPr id="3" name="Content Placeholder 2"/>
          <p:cNvSpPr>
            <a:spLocks noGrp="1"/>
          </p:cNvSpPr>
          <p:nvPr>
            <p:ph idx="1"/>
          </p:nvPr>
        </p:nvSpPr>
        <p:spPr/>
        <p:txBody>
          <a:bodyPr/>
          <a:lstStyle/>
          <a:p>
            <a:r>
              <a:rPr lang="en-US" dirty="0" smtClean="0"/>
              <a:t>Perpetuity</a:t>
            </a:r>
          </a:p>
          <a:p>
            <a:pPr lvl="1"/>
            <a:r>
              <a:rPr lang="en-US" dirty="0" smtClean="0"/>
              <a:t>A stream of fixed payments paid at regular time intervals that goes on forever</a:t>
            </a:r>
          </a:p>
          <a:p>
            <a:pPr lvl="1"/>
            <a:r>
              <a:rPr lang="en-US" dirty="0" smtClean="0"/>
              <a:t>Taken from the word perpetual, meaning continual or everlasting</a:t>
            </a:r>
          </a:p>
          <a:p>
            <a:pPr lvl="1"/>
            <a:endParaRPr lang="en-US" dirty="0"/>
          </a:p>
          <a:p>
            <a:r>
              <a:rPr lang="en-US" dirty="0" smtClean="0"/>
              <a:t>Equation for present value of perpetuity</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929157"/>
            <a:ext cx="2286000" cy="897194"/>
          </a:xfrm>
          <a:prstGeom prst="rect">
            <a:avLst/>
          </a:prstGeom>
        </p:spPr>
      </p:pic>
      <p:sp>
        <p:nvSpPr>
          <p:cNvPr id="5" name="Date Placeholder 4"/>
          <p:cNvSpPr>
            <a:spLocks noGrp="1"/>
          </p:cNvSpPr>
          <p:nvPr>
            <p:ph type="dt" sz="half" idx="10"/>
          </p:nvPr>
        </p:nvSpPr>
        <p:spPr/>
        <p:txBody>
          <a:bodyPr/>
          <a:lstStyle/>
          <a:p>
            <a:fld id="{65113E06-F400-4525-9E74-1DF12DAD466D}"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467116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 Level Perpetuity</a:t>
            </a:r>
          </a:p>
        </p:txBody>
      </p:sp>
      <p:sp>
        <p:nvSpPr>
          <p:cNvPr id="3" name="Content Placeholder 2"/>
          <p:cNvSpPr>
            <a:spLocks noGrp="1"/>
          </p:cNvSpPr>
          <p:nvPr>
            <p:ph idx="1"/>
          </p:nvPr>
        </p:nvSpPr>
        <p:spPr/>
        <p:txBody>
          <a:bodyPr/>
          <a:lstStyle/>
          <a:p>
            <a:r>
              <a:rPr lang="en-US" dirty="0" smtClean="0"/>
              <a:t>The cash flows from a level perpetuity with a $100 payment</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581400"/>
            <a:ext cx="7017486" cy="1371600"/>
          </a:xfrm>
          <a:prstGeom prst="rect">
            <a:avLst/>
          </a:prstGeom>
        </p:spPr>
      </p:pic>
      <p:sp>
        <p:nvSpPr>
          <p:cNvPr id="5" name="Date Placeholder 4"/>
          <p:cNvSpPr>
            <a:spLocks noGrp="1"/>
          </p:cNvSpPr>
          <p:nvPr>
            <p:ph type="dt" sz="half" idx="10"/>
          </p:nvPr>
        </p:nvSpPr>
        <p:spPr/>
        <p:txBody>
          <a:bodyPr/>
          <a:lstStyle/>
          <a:p>
            <a:fld id="{B6E6CCA9-9480-4ED4-8BE7-40D4F38E7F38}"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8168532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 Level Perpetuity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286000"/>
            <a:ext cx="8229600" cy="3316266"/>
          </a:xfrm>
        </p:spPr>
      </p:pic>
      <p:sp>
        <p:nvSpPr>
          <p:cNvPr id="5" name="Date Placeholder 4"/>
          <p:cNvSpPr>
            <a:spLocks noGrp="1"/>
          </p:cNvSpPr>
          <p:nvPr>
            <p:ph type="dt" sz="half" idx="10"/>
          </p:nvPr>
        </p:nvSpPr>
        <p:spPr/>
        <p:txBody>
          <a:bodyPr/>
          <a:lstStyle/>
          <a:p>
            <a:fld id="{09D3924E-66C1-4329-BE1A-0A33EF9ADC76}"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7811588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LO3: Help with Advanced TVM Problems</a:t>
            </a:r>
            <a:endParaRPr lang="en-US" dirty="0"/>
          </a:p>
        </p:txBody>
      </p:sp>
      <p:sp>
        <p:nvSpPr>
          <p:cNvPr id="3" name="Content Placeholder 2"/>
          <p:cNvSpPr>
            <a:spLocks noGrp="1"/>
          </p:cNvSpPr>
          <p:nvPr>
            <p:ph idx="1"/>
          </p:nvPr>
        </p:nvSpPr>
        <p:spPr/>
        <p:txBody>
          <a:bodyPr/>
          <a:lstStyle/>
          <a:p>
            <a:r>
              <a:rPr lang="en-US" dirty="0" smtClean="0"/>
              <a:t>Equation of value</a:t>
            </a:r>
          </a:p>
          <a:p>
            <a:pPr lvl="1"/>
            <a:r>
              <a:rPr lang="en-US" dirty="0" smtClean="0"/>
              <a:t>An equality between cash inflows and outflows after they have been accumulated or discounted to a common point in time</a:t>
            </a:r>
          </a:p>
          <a:p>
            <a:pPr lvl="1"/>
            <a:endParaRPr lang="en-US" dirty="0"/>
          </a:p>
          <a:p>
            <a:r>
              <a:rPr lang="en-US" dirty="0" smtClean="0"/>
              <a:t>Focal date</a:t>
            </a:r>
          </a:p>
          <a:p>
            <a:pPr lvl="1"/>
            <a:r>
              <a:rPr lang="en-US" dirty="0" smtClean="0"/>
              <a:t>A common point in time to which we bring all payments so that an equation of value can be obtained</a:t>
            </a:r>
          </a:p>
          <a:p>
            <a:pPr lvl="2"/>
            <a:endParaRPr lang="en-US" dirty="0"/>
          </a:p>
        </p:txBody>
      </p:sp>
      <p:sp>
        <p:nvSpPr>
          <p:cNvPr id="4" name="Date Placeholder 3"/>
          <p:cNvSpPr>
            <a:spLocks noGrp="1"/>
          </p:cNvSpPr>
          <p:nvPr>
            <p:ph type="dt" sz="half" idx="10"/>
          </p:nvPr>
        </p:nvSpPr>
        <p:spPr/>
        <p:txBody>
          <a:bodyPr/>
          <a:lstStyle/>
          <a:p>
            <a:fld id="{78821C8D-F200-47AA-9C98-022D18FE84CE}"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8825839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Solving TVM Problems</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smtClean="0"/>
              <a:t>Review the information given in the problem and jot down what is known</a:t>
            </a:r>
          </a:p>
          <a:p>
            <a:r>
              <a:rPr lang="en-US" dirty="0" smtClean="0"/>
              <a:t>Draw a timeline</a:t>
            </a:r>
          </a:p>
          <a:p>
            <a:r>
              <a:rPr lang="en-US" dirty="0" smtClean="0"/>
              <a:t>Select a focal date	</a:t>
            </a:r>
          </a:p>
          <a:p>
            <a:r>
              <a:rPr lang="en-US" dirty="0" smtClean="0"/>
              <a:t>Determine whether cash flows are lump-sums or annuities</a:t>
            </a:r>
          </a:p>
          <a:p>
            <a:r>
              <a:rPr lang="en-US" dirty="0" smtClean="0"/>
              <a:t>Determine the compounding frequency of the problem and decide whether the cash flows are beginning or end of period</a:t>
            </a:r>
            <a:endParaRPr lang="en-US" dirty="0"/>
          </a:p>
        </p:txBody>
      </p:sp>
      <p:sp>
        <p:nvSpPr>
          <p:cNvPr id="4" name="Date Placeholder 3"/>
          <p:cNvSpPr>
            <a:spLocks noGrp="1"/>
          </p:cNvSpPr>
          <p:nvPr>
            <p:ph type="dt" sz="half" idx="10"/>
          </p:nvPr>
        </p:nvSpPr>
        <p:spPr/>
        <p:txBody>
          <a:bodyPr/>
          <a:lstStyle/>
          <a:p>
            <a:fld id="{A5C1AB22-5F7F-49AE-8008-5D2B470BA8BE}"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9301371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Imbedded Annuities</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smtClean="0"/>
              <a:t>Imbedded annuity</a:t>
            </a:r>
          </a:p>
          <a:p>
            <a:pPr lvl="1"/>
            <a:r>
              <a:rPr lang="en-US" dirty="0" smtClean="0"/>
              <a:t>An annuity within a cash flow stream that includes other payments other than the series of fixed payments</a:t>
            </a:r>
            <a:endParaRPr lang="en-US" dirty="0"/>
          </a:p>
          <a:p>
            <a:r>
              <a:rPr lang="en-US" dirty="0" smtClean="0"/>
              <a:t>Deferred annuity</a:t>
            </a:r>
            <a:r>
              <a:rPr lang="en-US" dirty="0"/>
              <a:t>	</a:t>
            </a:r>
          </a:p>
          <a:p>
            <a:pPr lvl="1"/>
            <a:r>
              <a:rPr lang="en-US" dirty="0" smtClean="0"/>
              <a:t>A series of equal payments that does not begin immediately, but rather at some future date</a:t>
            </a:r>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4724399"/>
            <a:ext cx="6201641" cy="1876687"/>
          </a:xfrm>
          <a:prstGeom prst="rect">
            <a:avLst/>
          </a:prstGeom>
        </p:spPr>
      </p:pic>
      <p:sp>
        <p:nvSpPr>
          <p:cNvPr id="5" name="Date Placeholder 4"/>
          <p:cNvSpPr>
            <a:spLocks noGrp="1"/>
          </p:cNvSpPr>
          <p:nvPr>
            <p:ph type="dt" sz="half" idx="10"/>
          </p:nvPr>
        </p:nvSpPr>
        <p:spPr/>
        <p:txBody>
          <a:bodyPr/>
          <a:lstStyle/>
          <a:p>
            <a:fld id="{C84ACD5D-AA7F-4C8E-B751-FEF6BC35BBF0}"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6986725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Imbedded Annuities</a:t>
            </a:r>
          </a:p>
        </p:txBody>
      </p:sp>
      <p:sp>
        <p:nvSpPr>
          <p:cNvPr id="3" name="Content Placeholder 2"/>
          <p:cNvSpPr>
            <a:spLocks noGrp="1"/>
          </p:cNvSpPr>
          <p:nvPr>
            <p:ph idx="1"/>
          </p:nvPr>
        </p:nvSpPr>
        <p:spPr>
          <a:xfrm>
            <a:off x="457200" y="2057400"/>
            <a:ext cx="8229600" cy="4876800"/>
          </a:xfrm>
        </p:spPr>
        <p:txBody>
          <a:bodyPr/>
          <a:lstStyle/>
          <a:p>
            <a:r>
              <a:rPr lang="en-US" dirty="0" smtClean="0"/>
              <a:t>To solve for present value of mixed cash flow, we find the PV of the annuity, then add the PV of any other cash flows</a:t>
            </a:r>
          </a:p>
          <a:p>
            <a:endParaRPr lang="en-US" dirty="0" smtClean="0"/>
          </a:p>
          <a:p>
            <a:r>
              <a:rPr lang="en-US" dirty="0" smtClean="0"/>
              <a:t>First apply the present value method to the annuity</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572000"/>
            <a:ext cx="7789669" cy="1676400"/>
          </a:xfrm>
          <a:prstGeom prst="rect">
            <a:avLst/>
          </a:prstGeom>
        </p:spPr>
      </p:pic>
      <p:sp>
        <p:nvSpPr>
          <p:cNvPr id="5" name="Date Placeholder 4"/>
          <p:cNvSpPr>
            <a:spLocks noGrp="1"/>
          </p:cNvSpPr>
          <p:nvPr>
            <p:ph type="dt" sz="half" idx="10"/>
          </p:nvPr>
        </p:nvSpPr>
        <p:spPr/>
        <p:txBody>
          <a:bodyPr/>
          <a:lstStyle/>
          <a:p>
            <a:fld id="{0275F4EC-92BD-4485-A0C3-95FD6F595DC5}"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51137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Markets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2743200"/>
            <a:ext cx="6934200" cy="2988694"/>
          </a:xfrm>
        </p:spPr>
      </p:pic>
    </p:spTree>
    <p:extLst>
      <p:ext uri="{BB962C8B-B14F-4D97-AF65-F5344CB8AC3E}">
        <p14:creationId xmlns:p14="http://schemas.microsoft.com/office/powerpoint/2010/main" val="4220088633"/>
      </p:ext>
    </p:extLst>
  </p:cSld>
  <p:clrMapOvr>
    <a:masterClrMapping/>
  </p:clrMapOvr>
  <p:transition>
    <p:fade thruBlk="1"/>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Imbedded Annuities</a:t>
            </a:r>
          </a:p>
        </p:txBody>
      </p:sp>
      <p:sp>
        <p:nvSpPr>
          <p:cNvPr id="3" name="Content Placeholder 2"/>
          <p:cNvSpPr>
            <a:spLocks noGrp="1"/>
          </p:cNvSpPr>
          <p:nvPr>
            <p:ph idx="1"/>
          </p:nvPr>
        </p:nvSpPr>
        <p:spPr>
          <a:xfrm>
            <a:off x="457200" y="2209800"/>
            <a:ext cx="8229600" cy="4876800"/>
          </a:xfrm>
        </p:spPr>
        <p:txBody>
          <a:bodyPr/>
          <a:lstStyle/>
          <a:p>
            <a:r>
              <a:rPr lang="en-US" dirty="0" smtClean="0"/>
              <a:t>Next find the value at time zero</a:t>
            </a:r>
          </a:p>
          <a:p>
            <a:endParaRPr lang="en-US" dirty="0"/>
          </a:p>
          <a:p>
            <a:endParaRPr lang="en-US" dirty="0" smtClean="0"/>
          </a:p>
          <a:p>
            <a:endParaRPr lang="en-US" dirty="0"/>
          </a:p>
          <a:p>
            <a:r>
              <a:rPr lang="en-US" dirty="0" smtClean="0"/>
              <a:t>Step 1; discount the value of the three-period annuity to the end of period 1</a:t>
            </a:r>
          </a:p>
          <a:p>
            <a:r>
              <a:rPr lang="en-US" dirty="0" smtClean="0"/>
              <a:t>Step 2; discount the present value of the annuity back to time 0.</a:t>
            </a:r>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667000"/>
            <a:ext cx="6068272" cy="1371792"/>
          </a:xfrm>
          <a:prstGeom prst="rect">
            <a:avLst/>
          </a:prstGeom>
        </p:spPr>
      </p:pic>
      <p:sp>
        <p:nvSpPr>
          <p:cNvPr id="5" name="Date Placeholder 4"/>
          <p:cNvSpPr>
            <a:spLocks noGrp="1"/>
          </p:cNvSpPr>
          <p:nvPr>
            <p:ph type="dt" sz="half" idx="10"/>
          </p:nvPr>
        </p:nvSpPr>
        <p:spPr/>
        <p:txBody>
          <a:bodyPr/>
          <a:lstStyle/>
          <a:p>
            <a:fld id="{1D100410-51E8-40BE-9B3D-DE982E26F953}"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889363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Imbedded Annuities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057400"/>
            <a:ext cx="6934200" cy="4577687"/>
          </a:xfrm>
        </p:spPr>
      </p:pic>
      <p:sp>
        <p:nvSpPr>
          <p:cNvPr id="5" name="Date Placeholder 4"/>
          <p:cNvSpPr>
            <a:spLocks noGrp="1"/>
          </p:cNvSpPr>
          <p:nvPr>
            <p:ph type="dt" sz="half" idx="10"/>
          </p:nvPr>
        </p:nvSpPr>
        <p:spPr/>
        <p:txBody>
          <a:bodyPr/>
          <a:lstStyle/>
          <a:p>
            <a:fld id="{66793416-1DBA-4261-95B8-C6B5821C8205}"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5209932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LO4: Loans</a:t>
            </a:r>
            <a:endParaRPr lang="en-US" dirty="0"/>
          </a:p>
        </p:txBody>
      </p:sp>
      <p:sp>
        <p:nvSpPr>
          <p:cNvPr id="3" name="Content Placeholder 2"/>
          <p:cNvSpPr>
            <a:spLocks noGrp="1"/>
          </p:cNvSpPr>
          <p:nvPr>
            <p:ph idx="1"/>
          </p:nvPr>
        </p:nvSpPr>
        <p:spPr/>
        <p:txBody>
          <a:bodyPr/>
          <a:lstStyle/>
          <a:p>
            <a:r>
              <a:rPr lang="en-US" dirty="0" smtClean="0"/>
              <a:t>Balloon loan</a:t>
            </a:r>
          </a:p>
          <a:p>
            <a:pPr lvl="1"/>
            <a:r>
              <a:rPr lang="en-US" dirty="0" smtClean="0"/>
              <a:t>A loan where zero or low payments are due, while the loan is outstanding and the balance is due at maturity</a:t>
            </a:r>
          </a:p>
          <a:p>
            <a:pPr lvl="1"/>
            <a:endParaRPr lang="en-US" dirty="0"/>
          </a:p>
          <a:p>
            <a:r>
              <a:rPr lang="en-US" dirty="0" smtClean="0"/>
              <a:t>Amortized loan</a:t>
            </a:r>
            <a:r>
              <a:rPr lang="en-US" dirty="0"/>
              <a:t>	</a:t>
            </a:r>
            <a:endParaRPr lang="en-US" dirty="0" smtClean="0"/>
          </a:p>
          <a:p>
            <a:pPr lvl="1"/>
            <a:r>
              <a:rPr lang="en-US" dirty="0" smtClean="0"/>
              <a:t>A loan where the borrower repays the loan with level and regular periodic payments. Each payment incorporates a blend of interest and principal repayment. The payments are applied first to the interest and the remainder is applied to principal.</a:t>
            </a:r>
            <a:endParaRPr lang="en-US" dirty="0"/>
          </a:p>
        </p:txBody>
      </p:sp>
      <p:sp>
        <p:nvSpPr>
          <p:cNvPr id="4" name="Date Placeholder 3"/>
          <p:cNvSpPr>
            <a:spLocks noGrp="1"/>
          </p:cNvSpPr>
          <p:nvPr>
            <p:ph type="dt" sz="half" idx="10"/>
          </p:nvPr>
        </p:nvSpPr>
        <p:spPr/>
        <p:txBody>
          <a:bodyPr/>
          <a:lstStyle/>
          <a:p>
            <a:fld id="{23FD3A2A-FFBE-4FE4-98A7-B772E8788171}"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28194717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Balloon Loans</a:t>
            </a:r>
          </a:p>
        </p:txBody>
      </p:sp>
      <p:sp>
        <p:nvSpPr>
          <p:cNvPr id="3" name="Content Placeholder 2"/>
          <p:cNvSpPr>
            <a:spLocks noGrp="1"/>
          </p:cNvSpPr>
          <p:nvPr>
            <p:ph idx="1"/>
          </p:nvPr>
        </p:nvSpPr>
        <p:spPr/>
        <p:txBody>
          <a:bodyPr/>
          <a:lstStyle/>
          <a:p>
            <a:r>
              <a:rPr lang="en-US" dirty="0" smtClean="0"/>
              <a:t>A loan where principal and interest are paid at the end of the loan term</a:t>
            </a:r>
          </a:p>
          <a:p>
            <a:endParaRPr lang="en-US" dirty="0"/>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505200"/>
            <a:ext cx="5800144" cy="560014"/>
          </a:xfrm>
          <a:prstGeom prst="rect">
            <a:avLst/>
          </a:prstGeom>
        </p:spPr>
      </p:pic>
      <p:sp>
        <p:nvSpPr>
          <p:cNvPr id="5" name="Date Placeholder 4"/>
          <p:cNvSpPr>
            <a:spLocks noGrp="1"/>
          </p:cNvSpPr>
          <p:nvPr>
            <p:ph type="dt" sz="half" idx="10"/>
          </p:nvPr>
        </p:nvSpPr>
        <p:spPr/>
        <p:txBody>
          <a:bodyPr/>
          <a:lstStyle/>
          <a:p>
            <a:fld id="{FA9582B0-AB0D-45F1-A985-6878C8733E4B}"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4788085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Loans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133600"/>
            <a:ext cx="8229600" cy="4030441"/>
          </a:xfrm>
        </p:spPr>
      </p:pic>
      <p:sp>
        <p:nvSpPr>
          <p:cNvPr id="5" name="Date Placeholder 4"/>
          <p:cNvSpPr>
            <a:spLocks noGrp="1"/>
          </p:cNvSpPr>
          <p:nvPr>
            <p:ph type="dt" sz="half" idx="10"/>
          </p:nvPr>
        </p:nvSpPr>
        <p:spPr/>
        <p:txBody>
          <a:bodyPr/>
          <a:lstStyle/>
          <a:p>
            <a:fld id="{6B199532-A143-4AB3-8E4E-F25A844325AD}"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1684586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Loans	</a:t>
            </a:r>
            <a:endParaRPr lang="en-US" dirty="0"/>
          </a:p>
        </p:txBody>
      </p:sp>
      <p:sp>
        <p:nvSpPr>
          <p:cNvPr id="3" name="Content Placeholder 2"/>
          <p:cNvSpPr>
            <a:spLocks noGrp="1"/>
          </p:cNvSpPr>
          <p:nvPr>
            <p:ph idx="1"/>
          </p:nvPr>
        </p:nvSpPr>
        <p:spPr/>
        <p:txBody>
          <a:bodyPr/>
          <a:lstStyle/>
          <a:p>
            <a:r>
              <a:rPr lang="en-US" dirty="0" smtClean="0"/>
              <a:t>Loans where interest and principal are repaid with a constant series of payments</a:t>
            </a:r>
          </a:p>
          <a:p>
            <a:endParaRPr lang="en-US" dirty="0"/>
          </a:p>
          <a:p>
            <a:endParaRPr lang="en-US" dirty="0"/>
          </a:p>
          <a:p>
            <a:r>
              <a:rPr lang="en-US" dirty="0" smtClean="0"/>
              <a:t>Rearranged to solve for payments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3352800"/>
            <a:ext cx="4080391" cy="762000"/>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4876800"/>
            <a:ext cx="2717800" cy="990600"/>
          </a:xfrm>
          <a:prstGeom prst="rect">
            <a:avLst/>
          </a:prstGeom>
        </p:spPr>
      </p:pic>
      <p:sp>
        <p:nvSpPr>
          <p:cNvPr id="6" name="Date Placeholder 5"/>
          <p:cNvSpPr>
            <a:spLocks noGrp="1"/>
          </p:cNvSpPr>
          <p:nvPr>
            <p:ph type="dt" sz="half" idx="10"/>
          </p:nvPr>
        </p:nvSpPr>
        <p:spPr/>
        <p:txBody>
          <a:bodyPr/>
          <a:lstStyle/>
          <a:p>
            <a:fld id="{96308ABF-DD13-4366-BDD1-C2189852CD73}" type="datetime1">
              <a:rPr lang="en-US" smtClean="0">
                <a:solidFill>
                  <a:prstClr val="black"/>
                </a:solidFill>
              </a:rPr>
              <a:pPr/>
              <a:t>8/26/2013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7192950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Amortized Loans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2057400"/>
            <a:ext cx="5934159" cy="4572000"/>
          </a:xfrm>
        </p:spPr>
      </p:pic>
      <p:sp>
        <p:nvSpPr>
          <p:cNvPr id="5" name="Date Placeholder 4"/>
          <p:cNvSpPr>
            <a:spLocks noGrp="1"/>
          </p:cNvSpPr>
          <p:nvPr>
            <p:ph type="dt" sz="half" idx="10"/>
          </p:nvPr>
        </p:nvSpPr>
        <p:spPr/>
        <p:txBody>
          <a:bodyPr/>
          <a:lstStyle/>
          <a:p>
            <a:fld id="{C89D02F0-AE05-4E2D-8EEE-4FCBC370D03D}"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28715652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Amortized Loans	</a:t>
            </a:r>
          </a:p>
        </p:txBody>
      </p:sp>
      <p:sp>
        <p:nvSpPr>
          <p:cNvPr id="3" name="Content Placeholder 2"/>
          <p:cNvSpPr>
            <a:spLocks noGrp="1"/>
          </p:cNvSpPr>
          <p:nvPr>
            <p:ph idx="1"/>
          </p:nvPr>
        </p:nvSpPr>
        <p:spPr/>
        <p:txBody>
          <a:bodyPr/>
          <a:lstStyle/>
          <a:p>
            <a:r>
              <a:rPr lang="en-US" dirty="0" smtClean="0"/>
              <a:t>Interest on amortized loan payments comes in two forms - </a:t>
            </a:r>
          </a:p>
          <a:p>
            <a:pPr lvl="1"/>
            <a:r>
              <a:rPr lang="en-US" dirty="0" smtClean="0"/>
              <a:t>Each payment contains interest</a:t>
            </a:r>
          </a:p>
          <a:p>
            <a:pPr lvl="1"/>
            <a:r>
              <a:rPr lang="en-US" dirty="0" smtClean="0"/>
              <a:t>The lender receives the payments before the end of the term and therefore can earn interest by investing them</a:t>
            </a:r>
            <a:endParaRPr lang="en-US" dirty="0"/>
          </a:p>
          <a:p>
            <a:r>
              <a:rPr lang="en-US" dirty="0" smtClean="0"/>
              <a:t>The future value of the amortized loan payments is only equal to the balloon payment if the lender can reinvest intermediate payments at the loan rate. </a:t>
            </a:r>
          </a:p>
          <a:p>
            <a:pPr lvl="1"/>
            <a:r>
              <a:rPr lang="en-US" dirty="0" smtClean="0"/>
              <a:t>This is called reinvestment rate assumption</a:t>
            </a:r>
            <a:endParaRPr lang="en-US" dirty="0"/>
          </a:p>
        </p:txBody>
      </p:sp>
      <p:sp>
        <p:nvSpPr>
          <p:cNvPr id="4" name="Date Placeholder 3"/>
          <p:cNvSpPr>
            <a:spLocks noGrp="1"/>
          </p:cNvSpPr>
          <p:nvPr>
            <p:ph type="dt" sz="half" idx="10"/>
          </p:nvPr>
        </p:nvSpPr>
        <p:spPr/>
        <p:txBody>
          <a:bodyPr/>
          <a:lstStyle/>
          <a:p>
            <a:fld id="{2A8A10E5-E938-446B-8868-463AD2FA0090}"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8802024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Amortized Loans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362200"/>
            <a:ext cx="8229600" cy="3425897"/>
          </a:xfrm>
        </p:spPr>
      </p:pic>
      <p:sp>
        <p:nvSpPr>
          <p:cNvPr id="5" name="Date Placeholder 4"/>
          <p:cNvSpPr>
            <a:spLocks noGrp="1"/>
          </p:cNvSpPr>
          <p:nvPr>
            <p:ph type="dt" sz="half" idx="10"/>
          </p:nvPr>
        </p:nvSpPr>
        <p:spPr/>
        <p:txBody>
          <a:bodyPr/>
          <a:lstStyle/>
          <a:p>
            <a:fld id="{61AB32DA-C261-486D-86EF-4829B1A781FB}"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6263252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Amortized Loans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133600"/>
            <a:ext cx="8229600" cy="4317013"/>
          </a:xfrm>
        </p:spPr>
      </p:pic>
      <p:sp>
        <p:nvSpPr>
          <p:cNvPr id="5" name="Date Placeholder 4"/>
          <p:cNvSpPr>
            <a:spLocks noGrp="1"/>
          </p:cNvSpPr>
          <p:nvPr>
            <p:ph type="dt" sz="half" idx="10"/>
          </p:nvPr>
        </p:nvSpPr>
        <p:spPr/>
        <p:txBody>
          <a:bodyPr/>
          <a:lstStyle/>
          <a:p>
            <a:fld id="{84394F4E-2538-4877-B965-9C678D20530C}"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31512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Markets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2362200"/>
            <a:ext cx="6705600" cy="4120308"/>
          </a:xfrm>
        </p:spPr>
      </p:pic>
    </p:spTree>
    <p:extLst>
      <p:ext uri="{BB962C8B-B14F-4D97-AF65-F5344CB8AC3E}">
        <p14:creationId xmlns:p14="http://schemas.microsoft.com/office/powerpoint/2010/main" val="3718801126"/>
      </p:ext>
    </p:extLst>
  </p:cSld>
  <p:clrMapOvr>
    <a:masterClrMapping/>
  </p:clrMapOvr>
  <p:transition>
    <p:fade thruBlk="1"/>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Amortized Loans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362200"/>
            <a:ext cx="8153400" cy="3095840"/>
          </a:xfrm>
        </p:spPr>
      </p:pic>
      <p:sp>
        <p:nvSpPr>
          <p:cNvPr id="5" name="Date Placeholder 4"/>
          <p:cNvSpPr>
            <a:spLocks noGrp="1"/>
          </p:cNvSpPr>
          <p:nvPr>
            <p:ph type="dt" sz="half" idx="10"/>
          </p:nvPr>
        </p:nvSpPr>
        <p:spPr/>
        <p:txBody>
          <a:bodyPr/>
          <a:lstStyle/>
          <a:p>
            <a:fld id="{AB681F6A-6AAC-44AD-AE81-702B64714ABA}"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9837554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03807-3E82-4B01-B069-C0635C94A9B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
        <p:nvSpPr>
          <p:cNvPr id="6" name="TextBox 5"/>
          <p:cNvSpPr txBox="1"/>
          <p:nvPr/>
        </p:nvSpPr>
        <p:spPr>
          <a:xfrm>
            <a:off x="1419131" y="2819400"/>
            <a:ext cx="6553200" cy="1938992"/>
          </a:xfrm>
          <a:prstGeom prst="rect">
            <a:avLst/>
          </a:prstGeom>
          <a:noFill/>
        </p:spPr>
        <p:txBody>
          <a:bodyPr wrap="square" rtlCol="0">
            <a:spAutoFit/>
          </a:bodyPr>
          <a:lstStyle/>
          <a:p>
            <a:pPr algn="ctr"/>
            <a:r>
              <a:rPr lang="en-US" sz="6000" dirty="0" smtClean="0"/>
              <a:t>End of Quiz 1 Material</a:t>
            </a:r>
            <a:endParaRPr lang="en-US" sz="6000" dirty="0"/>
          </a:p>
        </p:txBody>
      </p:sp>
    </p:spTree>
    <p:extLst>
      <p:ext uri="{BB962C8B-B14F-4D97-AF65-F5344CB8AC3E}">
        <p14:creationId xmlns:p14="http://schemas.microsoft.com/office/powerpoint/2010/main" val="189405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Secondary Markets</a:t>
            </a:r>
            <a:endParaRPr lang="en-US" dirty="0"/>
          </a:p>
        </p:txBody>
      </p:sp>
      <p:sp>
        <p:nvSpPr>
          <p:cNvPr id="3" name="Content Placeholder 2"/>
          <p:cNvSpPr>
            <a:spLocks noGrp="1"/>
          </p:cNvSpPr>
          <p:nvPr>
            <p:ph idx="1"/>
          </p:nvPr>
        </p:nvSpPr>
        <p:spPr/>
        <p:txBody>
          <a:bodyPr/>
          <a:lstStyle/>
          <a:p>
            <a:r>
              <a:rPr lang="en-US" dirty="0" smtClean="0"/>
              <a:t>Primary Markets</a:t>
            </a:r>
          </a:p>
          <a:p>
            <a:pPr lvl="1"/>
            <a:r>
              <a:rPr lang="en-US" dirty="0" smtClean="0"/>
              <a:t>Securities are offered for sale for the first time</a:t>
            </a:r>
          </a:p>
          <a:p>
            <a:pPr lvl="1"/>
            <a:r>
              <a:rPr lang="en-US" dirty="0" smtClean="0"/>
              <a:t>Intermediated by investment banks</a:t>
            </a:r>
          </a:p>
          <a:p>
            <a:pPr lvl="1"/>
            <a:r>
              <a:rPr lang="en-US" dirty="0" smtClean="0"/>
              <a:t>First time security offering is an Initial public offering (IPO)</a:t>
            </a:r>
          </a:p>
          <a:p>
            <a:r>
              <a:rPr lang="en-US" dirty="0" smtClean="0"/>
              <a:t>Secondary Markets</a:t>
            </a:r>
          </a:p>
          <a:p>
            <a:pPr lvl="1"/>
            <a:r>
              <a:rPr lang="en-US" dirty="0" smtClean="0"/>
              <a:t>Securities traded after the initial sale</a:t>
            </a:r>
          </a:p>
          <a:p>
            <a:pPr lvl="1"/>
            <a:endParaRPr lang="en-US" dirty="0"/>
          </a:p>
        </p:txBody>
      </p:sp>
    </p:spTree>
    <p:extLst>
      <p:ext uri="{BB962C8B-B14F-4D97-AF65-F5344CB8AC3E}">
        <p14:creationId xmlns:p14="http://schemas.microsoft.com/office/powerpoint/2010/main" val="2924900884"/>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Auction Markets</a:t>
            </a:r>
            <a:endParaRPr lang="en-US" dirty="0"/>
          </a:p>
        </p:txBody>
      </p:sp>
      <p:sp>
        <p:nvSpPr>
          <p:cNvPr id="3" name="Content Placeholder 2"/>
          <p:cNvSpPr>
            <a:spLocks noGrp="1"/>
          </p:cNvSpPr>
          <p:nvPr>
            <p:ph idx="1"/>
          </p:nvPr>
        </p:nvSpPr>
        <p:spPr/>
        <p:txBody>
          <a:bodyPr/>
          <a:lstStyle/>
          <a:p>
            <a:r>
              <a:rPr lang="en-US" dirty="0" smtClean="0"/>
              <a:t>New York Stock Exchange (NYSE)</a:t>
            </a:r>
          </a:p>
          <a:p>
            <a:r>
              <a:rPr lang="en-US" dirty="0" smtClean="0"/>
              <a:t>Chicago Mercantile Exchange (CME)</a:t>
            </a:r>
          </a:p>
          <a:p>
            <a:r>
              <a:rPr lang="en-US" dirty="0" smtClean="0"/>
              <a:t>Moving away from physical trading floors and into electronic limit order books.	</a:t>
            </a:r>
          </a:p>
          <a:p>
            <a:pPr lvl="1"/>
            <a:r>
              <a:rPr lang="en-US" dirty="0" smtClean="0"/>
              <a:t>Limit orders-trade specific quantity or price</a:t>
            </a:r>
          </a:p>
          <a:p>
            <a:pPr lvl="1"/>
            <a:r>
              <a:rPr lang="en-US" dirty="0" smtClean="0"/>
              <a:t>Market orders-matched and posted with limit orders</a:t>
            </a:r>
          </a:p>
        </p:txBody>
      </p:sp>
    </p:spTree>
    <p:extLst>
      <p:ext uri="{BB962C8B-B14F-4D97-AF65-F5344CB8AC3E}">
        <p14:creationId xmlns:p14="http://schemas.microsoft.com/office/powerpoint/2010/main" val="602943542"/>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Dealer Markets</a:t>
            </a:r>
            <a:endParaRPr lang="en-US" dirty="0"/>
          </a:p>
        </p:txBody>
      </p:sp>
      <p:sp>
        <p:nvSpPr>
          <p:cNvPr id="3" name="Content Placeholder 2"/>
          <p:cNvSpPr>
            <a:spLocks noGrp="1"/>
          </p:cNvSpPr>
          <p:nvPr>
            <p:ph idx="1"/>
          </p:nvPr>
        </p:nvSpPr>
        <p:spPr/>
        <p:txBody>
          <a:bodyPr/>
          <a:lstStyle/>
          <a:p>
            <a:r>
              <a:rPr lang="en-US" dirty="0"/>
              <a:t>Over-the-counter (OTC) </a:t>
            </a:r>
            <a:r>
              <a:rPr lang="en-US" dirty="0" smtClean="0"/>
              <a:t>markets</a:t>
            </a:r>
          </a:p>
          <a:p>
            <a:pPr lvl="1"/>
            <a:r>
              <a:rPr lang="en-US" dirty="0" smtClean="0"/>
              <a:t>Trading usually occurs of the telephone or by computer</a:t>
            </a:r>
          </a:p>
          <a:p>
            <a:pPr lvl="1"/>
            <a:r>
              <a:rPr lang="en-US" dirty="0" smtClean="0"/>
              <a:t>Dealer holds an inventory and posts bid and ask prices</a:t>
            </a:r>
            <a:endParaRPr lang="en-US" dirty="0"/>
          </a:p>
          <a:p>
            <a:r>
              <a:rPr lang="en-US" dirty="0"/>
              <a:t>NASDAQ (National Association of Securities Dealers Automated Quotation</a:t>
            </a:r>
            <a:r>
              <a:rPr lang="en-US" dirty="0" smtClean="0"/>
              <a:t>)</a:t>
            </a:r>
          </a:p>
          <a:p>
            <a:pPr lvl="1"/>
            <a:r>
              <a:rPr lang="en-US" dirty="0" smtClean="0"/>
              <a:t>Computerized dealer market for stocks</a:t>
            </a:r>
          </a:p>
          <a:p>
            <a:pPr lvl="1"/>
            <a:endParaRPr lang="en-US" dirty="0"/>
          </a:p>
          <a:p>
            <a:endParaRPr lang="en-US" dirty="0"/>
          </a:p>
        </p:txBody>
      </p:sp>
    </p:spTree>
    <p:extLst>
      <p:ext uri="{BB962C8B-B14F-4D97-AF65-F5344CB8AC3E}">
        <p14:creationId xmlns:p14="http://schemas.microsoft.com/office/powerpoint/2010/main" val="2361848051"/>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Dealer Markets</a:t>
            </a:r>
            <a:endParaRPr lang="en-US" dirty="0"/>
          </a:p>
        </p:txBody>
      </p:sp>
      <p:pic>
        <p:nvPicPr>
          <p:cNvPr id="6" name="Content Placeholder 5"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2209800"/>
            <a:ext cx="5744377" cy="3953427"/>
          </a:xfrm>
        </p:spPr>
      </p:pic>
    </p:spTree>
    <p:extLst>
      <p:ext uri="{BB962C8B-B14F-4D97-AF65-F5344CB8AC3E}">
        <p14:creationId xmlns:p14="http://schemas.microsoft.com/office/powerpoint/2010/main" val="110069885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idx="4294967295"/>
          </p:nvPr>
        </p:nvSpPr>
        <p:spPr>
          <a:xfrm>
            <a:off x="685800" y="1371600"/>
            <a:ext cx="7848600" cy="1927225"/>
          </a:xfrm>
        </p:spPr>
        <p:txBody>
          <a:bodyPr/>
          <a:lstStyle/>
          <a:p>
            <a:r>
              <a:rPr lang="en-US" dirty="0" smtClean="0"/>
              <a:t>Introduction to Finance</a:t>
            </a:r>
            <a:endParaRPr lang="en-US" dirty="0"/>
          </a:p>
        </p:txBody>
      </p:sp>
    </p:spTree>
    <p:extLst>
      <p:ext uri="{BB962C8B-B14F-4D97-AF65-F5344CB8AC3E}">
        <p14:creationId xmlns:p14="http://schemas.microsoft.com/office/powerpoint/2010/main" val="3317532860"/>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Secondary Markets</a:t>
            </a:r>
            <a:endParaRPr lang="en-US" dirty="0"/>
          </a:p>
        </p:txBody>
      </p:sp>
      <p:sp>
        <p:nvSpPr>
          <p:cNvPr id="3" name="Content Placeholder 2"/>
          <p:cNvSpPr>
            <a:spLocks noGrp="1"/>
          </p:cNvSpPr>
          <p:nvPr>
            <p:ph idx="1"/>
          </p:nvPr>
        </p:nvSpPr>
        <p:spPr>
          <a:xfrm>
            <a:off x="457200" y="2590800"/>
            <a:ext cx="8229600" cy="4876800"/>
          </a:xfrm>
        </p:spPr>
        <p:txBody>
          <a:bodyPr/>
          <a:lstStyle/>
          <a:p>
            <a:r>
              <a:rPr lang="en-US" dirty="0" smtClean="0"/>
              <a:t>Provides means for investors to tailor their investment horizons</a:t>
            </a:r>
          </a:p>
          <a:p>
            <a:pPr marL="0" indent="0">
              <a:buNone/>
            </a:pPr>
            <a:endParaRPr lang="en-US" dirty="0" smtClean="0"/>
          </a:p>
          <a:p>
            <a:r>
              <a:rPr lang="en-US" dirty="0" smtClean="0"/>
              <a:t>Example: sell shares according to personal financial needs</a:t>
            </a:r>
          </a:p>
          <a:p>
            <a:pPr marL="0" indent="0">
              <a:buNone/>
            </a:pPr>
            <a:endParaRPr lang="en-US" dirty="0"/>
          </a:p>
        </p:txBody>
      </p:sp>
    </p:spTree>
    <p:extLst>
      <p:ext uri="{BB962C8B-B14F-4D97-AF65-F5344CB8AC3E}">
        <p14:creationId xmlns:p14="http://schemas.microsoft.com/office/powerpoint/2010/main" val="419136062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Secondary Markets</a:t>
            </a:r>
            <a:endParaRPr lang="en-US" dirty="0"/>
          </a:p>
        </p:txBody>
      </p:sp>
      <p:sp>
        <p:nvSpPr>
          <p:cNvPr id="3" name="Content Placeholder 2"/>
          <p:cNvSpPr>
            <a:spLocks noGrp="1"/>
          </p:cNvSpPr>
          <p:nvPr>
            <p:ph idx="1"/>
          </p:nvPr>
        </p:nvSpPr>
        <p:spPr/>
        <p:txBody>
          <a:bodyPr/>
          <a:lstStyle/>
          <a:p>
            <a:r>
              <a:rPr lang="en-US" dirty="0" smtClean="0"/>
              <a:t>Accurate pricing of stocks</a:t>
            </a:r>
          </a:p>
          <a:p>
            <a:pPr lvl="1"/>
            <a:r>
              <a:rPr lang="en-US" dirty="0" smtClean="0"/>
              <a:t>Both the buyer and seller want the price to be fair</a:t>
            </a:r>
          </a:p>
          <a:p>
            <a:pPr lvl="1"/>
            <a:endParaRPr lang="en-US" dirty="0"/>
          </a:p>
          <a:p>
            <a:r>
              <a:rPr lang="en-US" dirty="0" smtClean="0"/>
              <a:t>Liquidity</a:t>
            </a:r>
          </a:p>
          <a:p>
            <a:pPr lvl="1"/>
            <a:r>
              <a:rPr lang="en-US" dirty="0" smtClean="0"/>
              <a:t>The ease at which an asset can be converted to cash</a:t>
            </a:r>
            <a:endParaRPr lang="en-US" dirty="0"/>
          </a:p>
        </p:txBody>
      </p:sp>
    </p:spTree>
    <p:extLst>
      <p:ext uri="{BB962C8B-B14F-4D97-AF65-F5344CB8AC3E}">
        <p14:creationId xmlns:p14="http://schemas.microsoft.com/office/powerpoint/2010/main" val="4222380637"/>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a:t>
            </a:r>
            <a:endParaRPr lang="en-US" dirty="0"/>
          </a:p>
        </p:txBody>
      </p:sp>
      <p:sp>
        <p:nvSpPr>
          <p:cNvPr id="3" name="Content Placeholder 2"/>
          <p:cNvSpPr>
            <a:spLocks noGrp="1"/>
          </p:cNvSpPr>
          <p:nvPr>
            <p:ph idx="1"/>
          </p:nvPr>
        </p:nvSpPr>
        <p:spPr/>
        <p:txBody>
          <a:bodyPr>
            <a:normAutofit lnSpcReduction="10000"/>
          </a:bodyPr>
          <a:lstStyle/>
          <a:p>
            <a:r>
              <a:rPr lang="en-US" dirty="0" smtClean="0"/>
              <a:t>Liquidity is critical for capital formation</a:t>
            </a:r>
          </a:p>
          <a:p>
            <a:endParaRPr lang="en-US" dirty="0"/>
          </a:p>
          <a:p>
            <a:r>
              <a:rPr lang="en-US" dirty="0" smtClean="0"/>
              <a:t>Investors would be less likely to buy primary market securities if an active secondary market did not provide liquidity</a:t>
            </a:r>
          </a:p>
          <a:p>
            <a:endParaRPr lang="en-US" dirty="0"/>
          </a:p>
          <a:p>
            <a:r>
              <a:rPr lang="en-US" dirty="0" smtClean="0"/>
              <a:t>Liquid markets allow for rapid asset valuation</a:t>
            </a:r>
            <a:endParaRPr lang="en-US" dirty="0"/>
          </a:p>
        </p:txBody>
      </p:sp>
    </p:spTree>
    <p:extLst>
      <p:ext uri="{BB962C8B-B14F-4D97-AF65-F5344CB8AC3E}">
        <p14:creationId xmlns:p14="http://schemas.microsoft.com/office/powerpoint/2010/main" val="512050142"/>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LO4:Corporate Governance</a:t>
            </a:r>
            <a:endParaRPr lang="en-US" dirty="0"/>
          </a:p>
        </p:txBody>
      </p:sp>
      <p:sp>
        <p:nvSpPr>
          <p:cNvPr id="3" name="Content Placeholder 2"/>
          <p:cNvSpPr>
            <a:spLocks noGrp="1"/>
          </p:cNvSpPr>
          <p:nvPr>
            <p:ph idx="1"/>
          </p:nvPr>
        </p:nvSpPr>
        <p:spPr/>
        <p:txBody>
          <a:bodyPr/>
          <a:lstStyle/>
          <a:p>
            <a:r>
              <a:rPr lang="en-US" dirty="0" smtClean="0"/>
              <a:t>Governance</a:t>
            </a:r>
          </a:p>
          <a:p>
            <a:pPr lvl="1"/>
            <a:r>
              <a:rPr lang="en-US" dirty="0" smtClean="0"/>
              <a:t>The way an organization is formed, structured, and controlled</a:t>
            </a:r>
            <a:br>
              <a:rPr lang="en-US" dirty="0" smtClean="0"/>
            </a:br>
            <a:endParaRPr lang="en-US" dirty="0" smtClean="0"/>
          </a:p>
          <a:p>
            <a:r>
              <a:rPr lang="en-US" dirty="0" smtClean="0"/>
              <a:t>3 basic forms of business organization</a:t>
            </a:r>
          </a:p>
          <a:p>
            <a:pPr lvl="1"/>
            <a:r>
              <a:rPr lang="en-US" dirty="0" smtClean="0"/>
              <a:t>Sole proprietorship</a:t>
            </a:r>
          </a:p>
          <a:p>
            <a:pPr lvl="1"/>
            <a:r>
              <a:rPr lang="en-US" dirty="0" smtClean="0"/>
              <a:t>Partnership</a:t>
            </a:r>
          </a:p>
          <a:p>
            <a:pPr lvl="1"/>
            <a:r>
              <a:rPr lang="en-US" dirty="0" smtClean="0"/>
              <a:t>Corporations</a:t>
            </a:r>
          </a:p>
        </p:txBody>
      </p:sp>
    </p:spTree>
    <p:extLst>
      <p:ext uri="{BB962C8B-B14F-4D97-AF65-F5344CB8AC3E}">
        <p14:creationId xmlns:p14="http://schemas.microsoft.com/office/powerpoint/2010/main" val="2766623354"/>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Business Organizations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209800"/>
            <a:ext cx="6858000" cy="4141347"/>
          </a:xfrm>
        </p:spPr>
      </p:pic>
    </p:spTree>
    <p:extLst>
      <p:ext uri="{BB962C8B-B14F-4D97-AF65-F5344CB8AC3E}">
        <p14:creationId xmlns:p14="http://schemas.microsoft.com/office/powerpoint/2010/main" val="3877126587"/>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Business Organizations</a:t>
            </a:r>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819400"/>
            <a:ext cx="7516275" cy="2715004"/>
          </a:xfrm>
        </p:spPr>
      </p:pic>
    </p:spTree>
    <p:extLst>
      <p:ext uri="{BB962C8B-B14F-4D97-AF65-F5344CB8AC3E}">
        <p14:creationId xmlns:p14="http://schemas.microsoft.com/office/powerpoint/2010/main" val="2368014273"/>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Business Organizations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2667000"/>
            <a:ext cx="6705600" cy="2745600"/>
          </a:xfrm>
        </p:spPr>
      </p:pic>
    </p:spTree>
    <p:extLst>
      <p:ext uri="{BB962C8B-B14F-4D97-AF65-F5344CB8AC3E}">
        <p14:creationId xmlns:p14="http://schemas.microsoft.com/office/powerpoint/2010/main" val="1901436432"/>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 and Governance</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2209800"/>
            <a:ext cx="6667406" cy="4114800"/>
          </a:xfrm>
        </p:spPr>
      </p:pic>
    </p:spTree>
    <p:extLst>
      <p:ext uri="{BB962C8B-B14F-4D97-AF65-F5344CB8AC3E}">
        <p14:creationId xmlns:p14="http://schemas.microsoft.com/office/powerpoint/2010/main" val="1633475044"/>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Corporations and Governance</a:t>
            </a:r>
          </a:p>
        </p:txBody>
      </p:sp>
      <p:sp>
        <p:nvSpPr>
          <p:cNvPr id="3" name="Content Placeholder 2"/>
          <p:cNvSpPr>
            <a:spLocks noGrp="1"/>
          </p:cNvSpPr>
          <p:nvPr>
            <p:ph idx="1"/>
          </p:nvPr>
        </p:nvSpPr>
        <p:spPr/>
        <p:txBody>
          <a:bodyPr/>
          <a:lstStyle/>
          <a:p>
            <a:r>
              <a:rPr lang="en-US" dirty="0" smtClean="0"/>
              <a:t>Goals of Financial Management</a:t>
            </a:r>
          </a:p>
          <a:p>
            <a:pPr lvl="1"/>
            <a:r>
              <a:rPr lang="en-US" dirty="0" smtClean="0"/>
              <a:t>Maximizes the interest of the owner</a:t>
            </a:r>
          </a:p>
          <a:p>
            <a:pPr lvl="1"/>
            <a:r>
              <a:rPr lang="en-US" dirty="0" smtClean="0"/>
              <a:t>Maximize shareholder wealth for corporations</a:t>
            </a:r>
          </a:p>
          <a:p>
            <a:r>
              <a:rPr lang="en-US" dirty="0" smtClean="0"/>
              <a:t>The common law requires</a:t>
            </a:r>
          </a:p>
          <a:p>
            <a:pPr lvl="1"/>
            <a:r>
              <a:rPr lang="en-US" b="1" dirty="0" smtClean="0"/>
              <a:t>Fiduciary Duty </a:t>
            </a:r>
            <a:r>
              <a:rPr lang="en-US" dirty="0" smtClean="0"/>
              <a:t>to the corporation from board members</a:t>
            </a:r>
          </a:p>
          <a:p>
            <a:pPr lvl="2"/>
            <a:r>
              <a:rPr lang="en-US" dirty="0" smtClean="0"/>
              <a:t>A duty of care, loyalty, and good faith</a:t>
            </a:r>
          </a:p>
          <a:p>
            <a:pPr lvl="1"/>
            <a:r>
              <a:rPr lang="en-US" dirty="0" smtClean="0"/>
              <a:t>No one stakeholder group has legal primacy over any other</a:t>
            </a:r>
          </a:p>
          <a:p>
            <a:pPr marL="274320" lvl="1" indent="0">
              <a:buNone/>
            </a:pPr>
            <a:endParaRPr lang="en-US" dirty="0"/>
          </a:p>
        </p:txBody>
      </p:sp>
    </p:spTree>
    <p:extLst>
      <p:ext uri="{BB962C8B-B14F-4D97-AF65-F5344CB8AC3E}">
        <p14:creationId xmlns:p14="http://schemas.microsoft.com/office/powerpoint/2010/main" val="1583583903"/>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Corporations and Governance</a:t>
            </a:r>
          </a:p>
        </p:txBody>
      </p:sp>
      <p:sp>
        <p:nvSpPr>
          <p:cNvPr id="3" name="Content Placeholder 2"/>
          <p:cNvSpPr>
            <a:spLocks noGrp="1"/>
          </p:cNvSpPr>
          <p:nvPr>
            <p:ph idx="1"/>
          </p:nvPr>
        </p:nvSpPr>
        <p:spPr/>
        <p:txBody>
          <a:bodyPr>
            <a:normAutofit lnSpcReduction="10000"/>
          </a:bodyPr>
          <a:lstStyle/>
          <a:p>
            <a:r>
              <a:rPr lang="en-US" dirty="0" smtClean="0"/>
              <a:t>Principal-Agent Problem</a:t>
            </a:r>
          </a:p>
          <a:p>
            <a:pPr lvl="1"/>
            <a:r>
              <a:rPr lang="en-US" dirty="0" smtClean="0"/>
              <a:t>All individuals act in their own interest</a:t>
            </a:r>
          </a:p>
          <a:p>
            <a:pPr lvl="1"/>
            <a:r>
              <a:rPr lang="en-US" dirty="0" smtClean="0"/>
              <a:t>Managers use corporate resources to benefit themselves but not necessarily shareholders</a:t>
            </a:r>
          </a:p>
          <a:p>
            <a:pPr lvl="1"/>
            <a:r>
              <a:rPr lang="en-US" dirty="0" smtClean="0"/>
              <a:t>Firms incur agency costs as a result</a:t>
            </a:r>
          </a:p>
          <a:p>
            <a:pPr lvl="1"/>
            <a:endParaRPr lang="en-US" dirty="0"/>
          </a:p>
          <a:p>
            <a:r>
              <a:rPr lang="en-US" dirty="0" smtClean="0"/>
              <a:t>Principal-Agent Problem: Contractual Remedies</a:t>
            </a:r>
          </a:p>
          <a:p>
            <a:pPr lvl="1"/>
            <a:r>
              <a:rPr lang="en-US" dirty="0" smtClean="0"/>
              <a:t>Executive compensation plans</a:t>
            </a:r>
          </a:p>
          <a:p>
            <a:pPr lvl="1"/>
            <a:r>
              <a:rPr lang="en-US" dirty="0" smtClean="0"/>
              <a:t>Executive stock and stock options</a:t>
            </a:r>
            <a:endParaRPr lang="en-US" dirty="0"/>
          </a:p>
        </p:txBody>
      </p:sp>
    </p:spTree>
    <p:extLst>
      <p:ext uri="{BB962C8B-B14F-4D97-AF65-F5344CB8AC3E}">
        <p14:creationId xmlns:p14="http://schemas.microsoft.com/office/powerpoint/2010/main" val="1804199098"/>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a:xfrm>
            <a:off x="457200" y="2133600"/>
            <a:ext cx="7924800" cy="4876800"/>
          </a:xfrm>
        </p:spPr>
        <p:txBody>
          <a:bodyPr/>
          <a:lstStyle/>
          <a:p>
            <a:r>
              <a:rPr lang="en-US" dirty="0" smtClean="0"/>
              <a:t>LO1: Learn the features of CFO</a:t>
            </a:r>
          </a:p>
          <a:p>
            <a:r>
              <a:rPr lang="en-US" dirty="0" smtClean="0"/>
              <a:t>LO2: Learn about the World of Finance</a:t>
            </a:r>
          </a:p>
          <a:p>
            <a:r>
              <a:rPr lang="en-US" dirty="0" smtClean="0"/>
              <a:t>LO3: Learn about the Financial System</a:t>
            </a:r>
          </a:p>
          <a:p>
            <a:r>
              <a:rPr lang="en-US" dirty="0" smtClean="0"/>
              <a:t>LO4: Learn about the Structure and Governance of   Corporations</a:t>
            </a:r>
          </a:p>
          <a:p>
            <a:r>
              <a:rPr lang="en-US" dirty="0" smtClean="0"/>
              <a:t>LO5: Learn 5 Principle Themes of Finance</a:t>
            </a:r>
          </a:p>
        </p:txBody>
      </p:sp>
    </p:spTree>
    <p:extLst>
      <p:ext uri="{BB962C8B-B14F-4D97-AF65-F5344CB8AC3E}">
        <p14:creationId xmlns:p14="http://schemas.microsoft.com/office/powerpoint/2010/main" val="2484801594"/>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Corporations and Governance</a:t>
            </a:r>
          </a:p>
        </p:txBody>
      </p:sp>
      <p:sp>
        <p:nvSpPr>
          <p:cNvPr id="3" name="Content Placeholder 2"/>
          <p:cNvSpPr>
            <a:spLocks noGrp="1"/>
          </p:cNvSpPr>
          <p:nvPr>
            <p:ph idx="1"/>
          </p:nvPr>
        </p:nvSpPr>
        <p:spPr/>
        <p:txBody>
          <a:bodyPr>
            <a:normAutofit fontScale="92500" lnSpcReduction="10000"/>
          </a:bodyPr>
          <a:lstStyle/>
          <a:p>
            <a:r>
              <a:rPr lang="en-US" dirty="0" smtClean="0"/>
              <a:t>Principal-Agent Problem: Government Regulation</a:t>
            </a:r>
          </a:p>
          <a:p>
            <a:pPr lvl="1"/>
            <a:r>
              <a:rPr lang="en-US" dirty="0" smtClean="0"/>
              <a:t>Sarbanes-Oxley Act (SOX)</a:t>
            </a:r>
            <a:endParaRPr lang="en-US" dirty="0"/>
          </a:p>
          <a:p>
            <a:endParaRPr lang="en-US" dirty="0" smtClean="0"/>
          </a:p>
          <a:p>
            <a:r>
              <a:rPr lang="en-US" dirty="0" smtClean="0"/>
              <a:t>SOX 5 key provisions</a:t>
            </a:r>
          </a:p>
          <a:p>
            <a:pPr lvl="1"/>
            <a:r>
              <a:rPr lang="en-US" dirty="0" smtClean="0"/>
              <a:t>Mandate internal procedures to ensure accurate financial disclosure</a:t>
            </a:r>
          </a:p>
          <a:p>
            <a:pPr lvl="1"/>
            <a:r>
              <a:rPr lang="en-US" dirty="0" smtClean="0"/>
              <a:t>Disclosure of all material off-balance sheet activities</a:t>
            </a:r>
          </a:p>
          <a:p>
            <a:pPr lvl="1"/>
            <a:r>
              <a:rPr lang="en-US" dirty="0" smtClean="0"/>
              <a:t>Supervision from a committee of outside directors</a:t>
            </a:r>
          </a:p>
          <a:p>
            <a:pPr lvl="1"/>
            <a:r>
              <a:rPr lang="en-US" dirty="0" smtClean="0"/>
              <a:t>CEOs and CFOs must certify financial statements</a:t>
            </a:r>
          </a:p>
          <a:p>
            <a:pPr lvl="1"/>
            <a:r>
              <a:rPr lang="en-US" dirty="0" smtClean="0"/>
              <a:t>Stiffened penalties for fraudulent disclosure</a:t>
            </a:r>
          </a:p>
        </p:txBody>
      </p:sp>
    </p:spTree>
    <p:extLst>
      <p:ext uri="{BB962C8B-B14F-4D97-AF65-F5344CB8AC3E}">
        <p14:creationId xmlns:p14="http://schemas.microsoft.com/office/powerpoint/2010/main" val="4194033278"/>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LO5: Five Keys to Success in Finance</a:t>
            </a:r>
            <a:endParaRPr lang="en-US" dirty="0"/>
          </a:p>
        </p:txBody>
      </p:sp>
      <p:sp>
        <p:nvSpPr>
          <p:cNvPr id="3" name="Content Placeholder 2"/>
          <p:cNvSpPr>
            <a:spLocks noGrp="1"/>
          </p:cNvSpPr>
          <p:nvPr>
            <p:ph idx="1"/>
          </p:nvPr>
        </p:nvSpPr>
        <p:spPr/>
        <p:txBody>
          <a:bodyPr/>
          <a:lstStyle/>
          <a:p>
            <a:r>
              <a:rPr lang="en-US" dirty="0" smtClean="0"/>
              <a:t>Time Value of Money</a:t>
            </a:r>
          </a:p>
          <a:p>
            <a:r>
              <a:rPr lang="en-US" dirty="0" smtClean="0"/>
              <a:t>Risk and Return</a:t>
            </a:r>
          </a:p>
          <a:p>
            <a:r>
              <a:rPr lang="en-US" dirty="0" smtClean="0"/>
              <a:t>Efficiency, Arbitrage, and Law of One Price</a:t>
            </a:r>
          </a:p>
          <a:p>
            <a:r>
              <a:rPr lang="en-US" dirty="0" smtClean="0"/>
              <a:t>Cash is King</a:t>
            </a:r>
          </a:p>
          <a:p>
            <a:r>
              <a:rPr lang="en-US" dirty="0" smtClean="0"/>
              <a:t>Transactions Costs and Information Matter</a:t>
            </a:r>
            <a:endParaRPr lang="en-US" dirty="0"/>
          </a:p>
        </p:txBody>
      </p:sp>
    </p:spTree>
    <p:extLst>
      <p:ext uri="{BB962C8B-B14F-4D97-AF65-F5344CB8AC3E}">
        <p14:creationId xmlns:p14="http://schemas.microsoft.com/office/powerpoint/2010/main" val="319313832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Arbitrage and Law of one Price</a:t>
            </a:r>
            <a:endParaRPr lang="en-US" dirty="0"/>
          </a:p>
        </p:txBody>
      </p:sp>
      <p:sp>
        <p:nvSpPr>
          <p:cNvPr id="3" name="Content Placeholder 2"/>
          <p:cNvSpPr>
            <a:spLocks noGrp="1"/>
          </p:cNvSpPr>
          <p:nvPr>
            <p:ph idx="1"/>
          </p:nvPr>
        </p:nvSpPr>
        <p:spPr/>
        <p:txBody>
          <a:bodyPr>
            <a:normAutofit lnSpcReduction="10000"/>
          </a:bodyPr>
          <a:lstStyle/>
          <a:p>
            <a:r>
              <a:rPr lang="en-US" dirty="0" smtClean="0"/>
              <a:t>Efficient markets hypothesis</a:t>
            </a:r>
          </a:p>
          <a:p>
            <a:pPr lvl="1"/>
            <a:r>
              <a:rPr lang="en-US" dirty="0" smtClean="0"/>
              <a:t>The market prices securities fairly at all times and that new information is rapidly reflected in the price</a:t>
            </a:r>
          </a:p>
          <a:p>
            <a:r>
              <a:rPr lang="en-US" dirty="0" smtClean="0"/>
              <a:t>Law of one price</a:t>
            </a:r>
          </a:p>
          <a:p>
            <a:pPr lvl="1"/>
            <a:r>
              <a:rPr lang="en-US" dirty="0" smtClean="0"/>
              <a:t>Two equivalent investments that trade in different markets must have the same price</a:t>
            </a:r>
          </a:p>
          <a:p>
            <a:r>
              <a:rPr lang="en-US" dirty="0" smtClean="0"/>
              <a:t>Arbitrage</a:t>
            </a:r>
          </a:p>
          <a:p>
            <a:pPr lvl="1"/>
            <a:r>
              <a:rPr lang="en-US" dirty="0" smtClean="0"/>
              <a:t>Trading strategy that involves the simultaneous purchase and sale of an identical commodity or security in two different markets</a:t>
            </a:r>
            <a:endParaRPr lang="en-US" dirty="0"/>
          </a:p>
        </p:txBody>
      </p:sp>
    </p:spTree>
    <p:extLst>
      <p:ext uri="{BB962C8B-B14F-4D97-AF65-F5344CB8AC3E}">
        <p14:creationId xmlns:p14="http://schemas.microsoft.com/office/powerpoint/2010/main" val="2166581180"/>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Transactions Costs and Information Matter</a:t>
            </a:r>
            <a:endParaRPr lang="en-US" dirty="0"/>
          </a:p>
        </p:txBody>
      </p:sp>
      <p:sp>
        <p:nvSpPr>
          <p:cNvPr id="3" name="Content Placeholder 2"/>
          <p:cNvSpPr>
            <a:spLocks noGrp="1"/>
          </p:cNvSpPr>
          <p:nvPr>
            <p:ph idx="1"/>
          </p:nvPr>
        </p:nvSpPr>
        <p:spPr/>
        <p:txBody>
          <a:bodyPr/>
          <a:lstStyle/>
          <a:p>
            <a:r>
              <a:rPr lang="en-US" dirty="0" smtClean="0"/>
              <a:t>Information asymmetry</a:t>
            </a:r>
          </a:p>
          <a:p>
            <a:pPr lvl="1"/>
            <a:r>
              <a:rPr lang="en-US" dirty="0" smtClean="0"/>
              <a:t>Information is not distributed evenly across economic agents</a:t>
            </a:r>
          </a:p>
          <a:p>
            <a:pPr lvl="2"/>
            <a:r>
              <a:rPr lang="en-US" dirty="0"/>
              <a:t>Shareholders</a:t>
            </a:r>
          </a:p>
          <a:p>
            <a:pPr lvl="2"/>
            <a:r>
              <a:rPr lang="en-US" dirty="0"/>
              <a:t>Bondholders</a:t>
            </a:r>
          </a:p>
          <a:p>
            <a:pPr lvl="2"/>
            <a:r>
              <a:rPr lang="en-US" dirty="0"/>
              <a:t>Bankers</a:t>
            </a:r>
          </a:p>
          <a:p>
            <a:pPr lvl="2"/>
            <a:r>
              <a:rPr lang="en-US" dirty="0"/>
              <a:t>Managers</a:t>
            </a:r>
          </a:p>
          <a:p>
            <a:pPr lvl="1"/>
            <a:r>
              <a:rPr lang="en-US" dirty="0" smtClean="0"/>
              <a:t>Unusual arrangements are often caused by information asymmetry or agency costs</a:t>
            </a:r>
          </a:p>
          <a:p>
            <a:pPr marL="548640" lvl="2" indent="0">
              <a:buNone/>
            </a:pPr>
            <a:endParaRPr lang="en-US" dirty="0" smtClean="0"/>
          </a:p>
          <a:p>
            <a:pPr lvl="2"/>
            <a:endParaRPr lang="en-US" dirty="0"/>
          </a:p>
        </p:txBody>
      </p:sp>
    </p:spTree>
    <p:extLst>
      <p:ext uri="{BB962C8B-B14F-4D97-AF65-F5344CB8AC3E}">
        <p14:creationId xmlns:p14="http://schemas.microsoft.com/office/powerpoint/2010/main" val="2868584973"/>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735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Financial Statement and ratio analysis</a:t>
            </a:r>
            <a:endParaRPr lang="en-US" dirty="0"/>
          </a:p>
        </p:txBody>
      </p:sp>
      <p:sp>
        <p:nvSpPr>
          <p:cNvPr id="10" name="Subtitle 9"/>
          <p:cNvSpPr>
            <a:spLocks noGrp="1"/>
          </p:cNvSpPr>
          <p:nvPr>
            <p:ph type="subTitle" idx="1"/>
          </p:nvPr>
        </p:nvSpPr>
        <p:spPr/>
        <p:txBody>
          <a:bodyPr/>
          <a:lstStyle/>
          <a:p>
            <a:r>
              <a:rPr lang="en-US" dirty="0" smtClean="0"/>
              <a:t>Chapter 2</a:t>
            </a:r>
            <a:endParaRPr lang="en-US" dirty="0"/>
          </a:p>
        </p:txBody>
      </p:sp>
    </p:spTree>
    <p:extLst>
      <p:ext uri="{BB962C8B-B14F-4D97-AF65-F5344CB8AC3E}">
        <p14:creationId xmlns:p14="http://schemas.microsoft.com/office/powerpoint/2010/main" val="3317532860"/>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LO1: Know the Three Financial Statements Needed </a:t>
            </a:r>
          </a:p>
          <a:p>
            <a:pPr>
              <a:buNone/>
            </a:pPr>
            <a:r>
              <a:rPr lang="en-US" dirty="0" smtClean="0"/>
              <a:t>            for Financial Analysis</a:t>
            </a:r>
          </a:p>
          <a:p>
            <a:r>
              <a:rPr lang="en-US" dirty="0" smtClean="0"/>
              <a:t>LO2: Know the Goals of Financial Statement Analysis</a:t>
            </a:r>
          </a:p>
          <a:p>
            <a:r>
              <a:rPr lang="en-US" dirty="0" smtClean="0"/>
              <a:t>LO3: Perform Financial Statement Analysis</a:t>
            </a:r>
            <a:endParaRPr lang="en-US" dirty="0"/>
          </a:p>
        </p:txBody>
      </p:sp>
      <p:sp>
        <p:nvSpPr>
          <p:cNvPr id="4" name="Date Placeholder 3"/>
          <p:cNvSpPr>
            <a:spLocks noGrp="1"/>
          </p:cNvSpPr>
          <p:nvPr>
            <p:ph type="dt" sz="half" idx="10"/>
          </p:nvPr>
        </p:nvSpPr>
        <p:spPr/>
        <p:txBody>
          <a:bodyPr/>
          <a:lstStyle/>
          <a:p>
            <a:fld id="{96F5A2A5-9743-4B54-9FBB-73C839D414C0}"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478942696"/>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LO1: The Financial Statements</a:t>
            </a:r>
            <a:endParaRPr lang="en-US" dirty="0"/>
          </a:p>
        </p:txBody>
      </p:sp>
      <p:sp>
        <p:nvSpPr>
          <p:cNvPr id="3" name="Content Placeholder 2"/>
          <p:cNvSpPr>
            <a:spLocks noGrp="1"/>
          </p:cNvSpPr>
          <p:nvPr>
            <p:ph idx="1"/>
          </p:nvPr>
        </p:nvSpPr>
        <p:spPr/>
        <p:txBody>
          <a:bodyPr/>
          <a:lstStyle/>
          <a:p>
            <a:r>
              <a:rPr lang="en-US" dirty="0" smtClean="0"/>
              <a:t>The Balance Sheet</a:t>
            </a:r>
          </a:p>
          <a:p>
            <a:pPr lvl="1"/>
            <a:r>
              <a:rPr lang="en-US" dirty="0" smtClean="0"/>
              <a:t>Provides the details of the accounting identity</a:t>
            </a:r>
          </a:p>
          <a:p>
            <a:pPr lvl="2"/>
            <a:r>
              <a:rPr lang="en-US" i="1" dirty="0" smtClean="0"/>
              <a:t>Assets = Liabilities + Owners’ equity</a:t>
            </a:r>
          </a:p>
          <a:p>
            <a:pPr lvl="2"/>
            <a:r>
              <a:rPr lang="en-US" i="1" dirty="0" smtClean="0"/>
              <a:t>Or,</a:t>
            </a:r>
          </a:p>
          <a:p>
            <a:pPr lvl="2"/>
            <a:r>
              <a:rPr lang="en-US" i="1" dirty="0" smtClean="0"/>
              <a:t>Investments = Investments paid for with debt + Investments paid for with equity</a:t>
            </a:r>
          </a:p>
          <a:p>
            <a:pPr lvl="1"/>
            <a:r>
              <a:rPr lang="en-US" dirty="0" smtClean="0"/>
              <a:t>A Financial snapshot of the firm</a:t>
            </a:r>
          </a:p>
          <a:p>
            <a:pPr lvl="1"/>
            <a:r>
              <a:rPr lang="en-US" dirty="0" smtClean="0"/>
              <a:t>Analysts can identify changes in the firm over time</a:t>
            </a:r>
            <a:endParaRPr lang="en-US" dirty="0"/>
          </a:p>
        </p:txBody>
      </p:sp>
      <p:sp>
        <p:nvSpPr>
          <p:cNvPr id="4" name="Date Placeholder 3"/>
          <p:cNvSpPr>
            <a:spLocks noGrp="1"/>
          </p:cNvSpPr>
          <p:nvPr>
            <p:ph type="dt" sz="half" idx="10"/>
          </p:nvPr>
        </p:nvSpPr>
        <p:spPr/>
        <p:txBody>
          <a:bodyPr/>
          <a:lstStyle/>
          <a:p>
            <a:fld id="{067AEA26-9391-4C58-A615-EF66451C95B9}"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2112960173"/>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Balance Sheet</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000" y="1981200"/>
            <a:ext cx="3553109" cy="4203678"/>
          </a:xfrm>
        </p:spPr>
      </p:pic>
      <p:sp>
        <p:nvSpPr>
          <p:cNvPr id="5" name="Date Placeholder 4"/>
          <p:cNvSpPr>
            <a:spLocks noGrp="1"/>
          </p:cNvSpPr>
          <p:nvPr>
            <p:ph type="dt" sz="half" idx="10"/>
          </p:nvPr>
        </p:nvSpPr>
        <p:spPr/>
        <p:txBody>
          <a:bodyPr/>
          <a:lstStyle/>
          <a:p>
            <a:fld id="{451B0C43-0E27-4120-AB69-31F85186EF1A}"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1649877007"/>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Balance Sheet</a:t>
            </a:r>
            <a:endParaRPr lang="en-US" dirty="0"/>
          </a:p>
        </p:txBody>
      </p:sp>
      <p:sp>
        <p:nvSpPr>
          <p:cNvPr id="3" name="Content Placeholder 2"/>
          <p:cNvSpPr>
            <a:spLocks noGrp="1"/>
          </p:cNvSpPr>
          <p:nvPr>
            <p:ph idx="1"/>
          </p:nvPr>
        </p:nvSpPr>
        <p:spPr/>
        <p:txBody>
          <a:bodyPr/>
          <a:lstStyle/>
          <a:p>
            <a:r>
              <a:rPr lang="en-US" dirty="0" smtClean="0"/>
              <a:t>Assets generate income</a:t>
            </a:r>
          </a:p>
          <a:p>
            <a:pPr lvl="1"/>
            <a:r>
              <a:rPr lang="en-US" dirty="0" smtClean="0"/>
              <a:t>Listed on the left hand side of the balance sheet</a:t>
            </a:r>
          </a:p>
          <a:p>
            <a:pPr lvl="1"/>
            <a:r>
              <a:rPr lang="en-US" dirty="0" smtClean="0"/>
              <a:t>No reason to hold an asset that does not produce income</a:t>
            </a:r>
            <a:endParaRPr lang="en-US" dirty="0"/>
          </a:p>
          <a:p>
            <a:r>
              <a:rPr lang="en-US" dirty="0" smtClean="0"/>
              <a:t>Financing the assets</a:t>
            </a:r>
          </a:p>
          <a:p>
            <a:pPr lvl="1"/>
            <a:r>
              <a:rPr lang="en-US" dirty="0" smtClean="0"/>
              <a:t>Listed on the right hand side of the balance sheet</a:t>
            </a:r>
          </a:p>
          <a:p>
            <a:pPr lvl="1"/>
            <a:r>
              <a:rPr lang="en-US" dirty="0" smtClean="0"/>
              <a:t>By adjusting the mix of debt and equity the lowest cost of financing can be achieved</a:t>
            </a:r>
          </a:p>
          <a:p>
            <a:pPr lvl="1"/>
            <a:endParaRPr lang="en-US" dirty="0"/>
          </a:p>
          <a:p>
            <a:endParaRPr lang="en-US" dirty="0" smtClean="0"/>
          </a:p>
          <a:p>
            <a:pPr lvl="1"/>
            <a:endParaRPr lang="en-US" dirty="0"/>
          </a:p>
        </p:txBody>
      </p:sp>
      <p:sp>
        <p:nvSpPr>
          <p:cNvPr id="4" name="Date Placeholder 3"/>
          <p:cNvSpPr>
            <a:spLocks noGrp="1"/>
          </p:cNvSpPr>
          <p:nvPr>
            <p:ph type="dt" sz="half" idx="10"/>
          </p:nvPr>
        </p:nvSpPr>
        <p:spPr/>
        <p:txBody>
          <a:bodyPr/>
          <a:lstStyle/>
          <a:p>
            <a:fld id="{E1DABE4C-D9F5-4B4F-8A63-E5BD0B23FE98}"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55522288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LO1: Introduction to CFO</a:t>
            </a:r>
            <a:endParaRPr lang="en-US" dirty="0"/>
          </a:p>
        </p:txBody>
      </p:sp>
      <p:sp>
        <p:nvSpPr>
          <p:cNvPr id="3" name="Content Placeholder 2"/>
          <p:cNvSpPr>
            <a:spLocks noGrp="1"/>
          </p:cNvSpPr>
          <p:nvPr>
            <p:ph idx="1"/>
          </p:nvPr>
        </p:nvSpPr>
        <p:spPr>
          <a:xfrm>
            <a:off x="396999" y="2286000"/>
            <a:ext cx="8229600" cy="4876800"/>
          </a:xfrm>
        </p:spPr>
        <p:txBody>
          <a:bodyPr/>
          <a:lstStyle/>
          <a:p>
            <a:r>
              <a:rPr lang="en-US" dirty="0" smtClean="0"/>
              <a:t>Concise Narrative</a:t>
            </a:r>
          </a:p>
          <a:p>
            <a:r>
              <a:rPr lang="en-US" dirty="0" smtClean="0"/>
              <a:t>“Explain it” Icon       offers additional information</a:t>
            </a:r>
          </a:p>
          <a:p>
            <a:r>
              <a:rPr lang="en-US" dirty="0" smtClean="0"/>
              <a:t>A variety of “Explain it” videos</a:t>
            </a:r>
          </a:p>
          <a:p>
            <a:r>
              <a:rPr lang="en-US" dirty="0" smtClean="0"/>
              <a:t>Actively learn a concept using the “Explore it” icon</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831426"/>
            <a:ext cx="466790" cy="485843"/>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315133"/>
            <a:ext cx="533474" cy="485843"/>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3867303"/>
            <a:ext cx="466790" cy="457264"/>
          </a:xfrm>
          <a:prstGeom prst="rect">
            <a:avLst/>
          </a:prstGeom>
        </p:spPr>
      </p:pic>
    </p:spTree>
    <p:extLst>
      <p:ext uri="{BB962C8B-B14F-4D97-AF65-F5344CB8AC3E}">
        <p14:creationId xmlns:p14="http://schemas.microsoft.com/office/powerpoint/2010/main" val="463752631"/>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Income Statement</a:t>
            </a:r>
            <a:endParaRPr lang="en-US" dirty="0"/>
          </a:p>
        </p:txBody>
      </p:sp>
      <p:sp>
        <p:nvSpPr>
          <p:cNvPr id="3" name="Content Placeholder 2"/>
          <p:cNvSpPr>
            <a:spLocks noGrp="1"/>
          </p:cNvSpPr>
          <p:nvPr>
            <p:ph idx="1"/>
          </p:nvPr>
        </p:nvSpPr>
        <p:spPr/>
        <p:txBody>
          <a:bodyPr/>
          <a:lstStyle/>
          <a:p>
            <a:r>
              <a:rPr lang="en-US" dirty="0" smtClean="0"/>
              <a:t>Tells how the firm has performed </a:t>
            </a:r>
            <a:r>
              <a:rPr lang="en-US" i="1" dirty="0" smtClean="0"/>
              <a:t>over a period of time</a:t>
            </a:r>
          </a:p>
          <a:p>
            <a:r>
              <a:rPr lang="en-US" dirty="0" smtClean="0"/>
              <a:t>The first section reports the results of operating activities or income</a:t>
            </a:r>
          </a:p>
          <a:p>
            <a:pPr lvl="1"/>
            <a:r>
              <a:rPr lang="en-US" dirty="0" smtClean="0"/>
              <a:t>Includes sales minus expenses</a:t>
            </a:r>
          </a:p>
          <a:p>
            <a:pPr lvl="1"/>
            <a:endParaRPr lang="en-US" dirty="0"/>
          </a:p>
          <a:p>
            <a:r>
              <a:rPr lang="en-US" dirty="0" smtClean="0"/>
              <a:t>The second section reports financing activities</a:t>
            </a:r>
            <a:endParaRPr lang="en-US" dirty="0"/>
          </a:p>
        </p:txBody>
      </p:sp>
      <p:sp>
        <p:nvSpPr>
          <p:cNvPr id="4" name="Date Placeholder 3"/>
          <p:cNvSpPr>
            <a:spLocks noGrp="1"/>
          </p:cNvSpPr>
          <p:nvPr>
            <p:ph type="dt" sz="half" idx="10"/>
          </p:nvPr>
        </p:nvSpPr>
        <p:spPr/>
        <p:txBody>
          <a:bodyPr/>
          <a:lstStyle/>
          <a:p>
            <a:fld id="{4F3C7983-39D6-4971-9304-B9879F287EA8}"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2932232941"/>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Income Statement</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2209800"/>
            <a:ext cx="6096000" cy="4099859"/>
          </a:xfrm>
        </p:spPr>
      </p:pic>
      <p:sp>
        <p:nvSpPr>
          <p:cNvPr id="5" name="Date Placeholder 4"/>
          <p:cNvSpPr>
            <a:spLocks noGrp="1"/>
          </p:cNvSpPr>
          <p:nvPr>
            <p:ph type="dt" sz="half" idx="10"/>
          </p:nvPr>
        </p:nvSpPr>
        <p:spPr/>
        <p:txBody>
          <a:bodyPr/>
          <a:lstStyle/>
          <a:p>
            <a:fld id="{121D954E-C567-44D1-AE04-BC213A618556}"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50486576"/>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Cash Flows	</a:t>
            </a:r>
            <a:endParaRPr lang="en-US" dirty="0"/>
          </a:p>
        </p:txBody>
      </p:sp>
      <p:sp>
        <p:nvSpPr>
          <p:cNvPr id="3" name="Content Placeholder 2"/>
          <p:cNvSpPr>
            <a:spLocks noGrp="1"/>
          </p:cNvSpPr>
          <p:nvPr>
            <p:ph idx="1"/>
          </p:nvPr>
        </p:nvSpPr>
        <p:spPr/>
        <p:txBody>
          <a:bodyPr/>
          <a:lstStyle/>
          <a:p>
            <a:r>
              <a:rPr lang="en-US" dirty="0" smtClean="0"/>
              <a:t>Provides a summary of operating, investment and financing cash flows, and reconciles them with changes in cash and marketable securities during the period of concern</a:t>
            </a:r>
          </a:p>
          <a:p>
            <a:pPr marL="0" indent="0">
              <a:buNone/>
            </a:pPr>
            <a:endParaRPr lang="en-US" dirty="0" smtClean="0"/>
          </a:p>
          <a:p>
            <a:r>
              <a:rPr lang="en-US" dirty="0" smtClean="0"/>
              <a:t>Provides insight that is not readily available from other financial statements</a:t>
            </a:r>
            <a:endParaRPr lang="en-US" dirty="0"/>
          </a:p>
        </p:txBody>
      </p:sp>
      <p:sp>
        <p:nvSpPr>
          <p:cNvPr id="4" name="Date Placeholder 3"/>
          <p:cNvSpPr>
            <a:spLocks noGrp="1"/>
          </p:cNvSpPr>
          <p:nvPr>
            <p:ph type="dt" sz="half" idx="10"/>
          </p:nvPr>
        </p:nvSpPr>
        <p:spPr/>
        <p:txBody>
          <a:bodyPr/>
          <a:lstStyle/>
          <a:p>
            <a:fld id="{EBF0225A-422F-41C4-9B80-EC21AA80351C}"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213719757"/>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t>Statement of Cash Flows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0800" y="1752600"/>
            <a:ext cx="3774843" cy="4495800"/>
          </a:xfrm>
        </p:spPr>
      </p:pic>
      <p:sp>
        <p:nvSpPr>
          <p:cNvPr id="5" name="Date Placeholder 4"/>
          <p:cNvSpPr>
            <a:spLocks noGrp="1"/>
          </p:cNvSpPr>
          <p:nvPr>
            <p:ph type="dt" sz="half" idx="10"/>
          </p:nvPr>
        </p:nvSpPr>
        <p:spPr/>
        <p:txBody>
          <a:bodyPr/>
          <a:lstStyle/>
          <a:p>
            <a:fld id="{B499AFC7-BEAE-4C37-8C45-69ECF3B68792}"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812219118"/>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LO2: The Goals of Financial Analysis</a:t>
            </a:r>
            <a:endParaRPr lang="en-US" dirty="0"/>
          </a:p>
        </p:txBody>
      </p:sp>
      <p:sp>
        <p:nvSpPr>
          <p:cNvPr id="3" name="Content Placeholder 2"/>
          <p:cNvSpPr>
            <a:spLocks noGrp="1"/>
          </p:cNvSpPr>
          <p:nvPr>
            <p:ph idx="1"/>
          </p:nvPr>
        </p:nvSpPr>
        <p:spPr/>
        <p:txBody>
          <a:bodyPr/>
          <a:lstStyle/>
          <a:p>
            <a:r>
              <a:rPr lang="en-US" dirty="0" smtClean="0"/>
              <a:t>Identify Company Weakness</a:t>
            </a:r>
          </a:p>
          <a:p>
            <a:pPr lvl="1"/>
            <a:r>
              <a:rPr lang="en-US" dirty="0" smtClean="0"/>
              <a:t>Early identification of problems is crucial to a firms success</a:t>
            </a:r>
          </a:p>
          <a:p>
            <a:pPr marL="274320" lvl="1" indent="0">
              <a:buNone/>
            </a:pPr>
            <a:endParaRPr lang="en-US" dirty="0" smtClean="0"/>
          </a:p>
          <a:p>
            <a:r>
              <a:rPr lang="en-US" dirty="0" smtClean="0"/>
              <a:t>Identify Company Strengths</a:t>
            </a:r>
          </a:p>
          <a:p>
            <a:pPr lvl="1"/>
            <a:r>
              <a:rPr lang="en-US" dirty="0" smtClean="0"/>
              <a:t>Allows firms to enhance strengths and maximize potential</a:t>
            </a:r>
            <a:endParaRPr lang="en-US" dirty="0"/>
          </a:p>
        </p:txBody>
      </p:sp>
      <p:sp>
        <p:nvSpPr>
          <p:cNvPr id="4" name="Date Placeholder 3"/>
          <p:cNvSpPr>
            <a:spLocks noGrp="1"/>
          </p:cNvSpPr>
          <p:nvPr>
            <p:ph type="dt" sz="half" idx="10"/>
          </p:nvPr>
        </p:nvSpPr>
        <p:spPr/>
        <p:txBody>
          <a:bodyPr/>
          <a:lstStyle/>
          <a:p>
            <a:fld id="{9AEE89CA-8549-426C-841A-F64B0830A304}"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1954350239"/>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Financial Statement Analysis	</a:t>
            </a:r>
            <a:endParaRPr lang="en-US" dirty="0"/>
          </a:p>
        </p:txBody>
      </p:sp>
      <p:sp>
        <p:nvSpPr>
          <p:cNvPr id="3" name="Content Placeholder 2"/>
          <p:cNvSpPr>
            <a:spLocks noGrp="1"/>
          </p:cNvSpPr>
          <p:nvPr>
            <p:ph idx="1"/>
          </p:nvPr>
        </p:nvSpPr>
        <p:spPr/>
        <p:txBody>
          <a:bodyPr/>
          <a:lstStyle/>
          <a:p>
            <a:r>
              <a:rPr lang="en-US" dirty="0" smtClean="0"/>
              <a:t>Cross Sectional Analysis</a:t>
            </a:r>
          </a:p>
          <a:p>
            <a:pPr lvl="1"/>
            <a:r>
              <a:rPr lang="en-US" dirty="0" smtClean="0"/>
              <a:t>Comparison of one firm to other similar firms</a:t>
            </a:r>
          </a:p>
          <a:p>
            <a:r>
              <a:rPr lang="en-US" dirty="0" smtClean="0"/>
              <a:t>Sources of cross sectional information include:</a:t>
            </a:r>
          </a:p>
          <a:p>
            <a:pPr lvl="1"/>
            <a:r>
              <a:rPr lang="en-US" dirty="0" smtClean="0"/>
              <a:t>Value Line</a:t>
            </a:r>
          </a:p>
          <a:p>
            <a:pPr lvl="1"/>
            <a:r>
              <a:rPr lang="en-US" dirty="0" smtClean="0"/>
              <a:t>Risk Management Association</a:t>
            </a:r>
          </a:p>
          <a:p>
            <a:pPr lvl="1"/>
            <a:r>
              <a:rPr lang="en-US" dirty="0" smtClean="0"/>
              <a:t>Dun and Bradstreet</a:t>
            </a:r>
          </a:p>
          <a:p>
            <a:r>
              <a:rPr lang="en-US" dirty="0" smtClean="0"/>
              <a:t>Time Series Analysis</a:t>
            </a:r>
          </a:p>
          <a:p>
            <a:pPr lvl="1"/>
            <a:r>
              <a:rPr lang="en-US" dirty="0" smtClean="0"/>
              <a:t>Evaluation of a firm’s financial performance over time, utilizing financial ratio analysis</a:t>
            </a:r>
            <a:endParaRPr lang="en-US" dirty="0"/>
          </a:p>
        </p:txBody>
      </p:sp>
      <p:sp>
        <p:nvSpPr>
          <p:cNvPr id="4" name="Date Placeholder 3"/>
          <p:cNvSpPr>
            <a:spLocks noGrp="1"/>
          </p:cNvSpPr>
          <p:nvPr>
            <p:ph type="dt" sz="half" idx="10"/>
          </p:nvPr>
        </p:nvSpPr>
        <p:spPr/>
        <p:txBody>
          <a:bodyPr/>
          <a:lstStyle/>
          <a:p>
            <a:fld id="{4CAC9B5E-8518-4CD9-854A-BC4E5A8449EF}"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410782644"/>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Ratios – 5 primary categories</a:t>
            </a:r>
            <a:endParaRPr lang="en-US" dirty="0"/>
          </a:p>
        </p:txBody>
      </p:sp>
      <p:sp>
        <p:nvSpPr>
          <p:cNvPr id="3" name="Content Placeholder 2"/>
          <p:cNvSpPr>
            <a:spLocks noGrp="1"/>
          </p:cNvSpPr>
          <p:nvPr>
            <p:ph idx="1"/>
          </p:nvPr>
        </p:nvSpPr>
        <p:spPr/>
        <p:txBody>
          <a:bodyPr/>
          <a:lstStyle/>
          <a:p>
            <a:r>
              <a:rPr lang="en-US" dirty="0" smtClean="0"/>
              <a:t>Profitability ratios</a:t>
            </a:r>
          </a:p>
          <a:p>
            <a:r>
              <a:rPr lang="en-US" dirty="0" smtClean="0"/>
              <a:t>Liquidity ratios</a:t>
            </a:r>
          </a:p>
          <a:p>
            <a:r>
              <a:rPr lang="en-US" dirty="0" smtClean="0"/>
              <a:t>Activity ratios</a:t>
            </a:r>
          </a:p>
          <a:p>
            <a:r>
              <a:rPr lang="en-US" dirty="0" smtClean="0"/>
              <a:t>Financing ratios</a:t>
            </a:r>
          </a:p>
          <a:p>
            <a:r>
              <a:rPr lang="en-US" dirty="0" smtClean="0"/>
              <a:t>Market ratios</a:t>
            </a:r>
            <a:endParaRPr lang="en-US" dirty="0"/>
          </a:p>
        </p:txBody>
      </p:sp>
      <p:sp>
        <p:nvSpPr>
          <p:cNvPr id="4" name="Date Placeholder 3"/>
          <p:cNvSpPr>
            <a:spLocks noGrp="1"/>
          </p:cNvSpPr>
          <p:nvPr>
            <p:ph type="dt" sz="half" idx="10"/>
          </p:nvPr>
        </p:nvSpPr>
        <p:spPr/>
        <p:txBody>
          <a:bodyPr/>
          <a:lstStyle/>
          <a:p>
            <a:fld id="{B1AA5080-1D01-4512-B585-F4EDE9A4DFCA}"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748928330"/>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Profitability Ratios</a:t>
            </a:r>
            <a:endParaRPr lang="en-US" dirty="0"/>
          </a:p>
        </p:txBody>
      </p:sp>
      <p:sp>
        <p:nvSpPr>
          <p:cNvPr id="3" name="Content Placeholder 2"/>
          <p:cNvSpPr>
            <a:spLocks noGrp="1"/>
          </p:cNvSpPr>
          <p:nvPr>
            <p:ph idx="1"/>
          </p:nvPr>
        </p:nvSpPr>
        <p:spPr/>
        <p:txBody>
          <a:bodyPr/>
          <a:lstStyle/>
          <a:p>
            <a:r>
              <a:rPr lang="en-US" dirty="0" smtClean="0"/>
              <a:t> Profitability ratios relate to profit margins and the earnings of the firm</a:t>
            </a:r>
          </a:p>
          <a:p>
            <a:pPr marL="0" indent="0">
              <a:buNone/>
            </a:pPr>
            <a:endParaRPr lang="en-US" dirty="0" smtClean="0"/>
          </a:p>
          <a:p>
            <a:r>
              <a:rPr lang="en-US" dirty="0" smtClean="0"/>
              <a:t>Measure how effectively the firm uses its resources to generate income</a:t>
            </a:r>
          </a:p>
          <a:p>
            <a:endParaRPr lang="en-US" dirty="0"/>
          </a:p>
          <a:p>
            <a:r>
              <a:rPr lang="en-US" dirty="0" smtClean="0"/>
              <a:t>Provide analysts and managers with additional information on firm performance</a:t>
            </a:r>
            <a:endParaRPr lang="en-US" dirty="0"/>
          </a:p>
        </p:txBody>
      </p:sp>
      <p:sp>
        <p:nvSpPr>
          <p:cNvPr id="4" name="Date Placeholder 3"/>
          <p:cNvSpPr>
            <a:spLocks noGrp="1"/>
          </p:cNvSpPr>
          <p:nvPr>
            <p:ph type="dt" sz="half" idx="10"/>
          </p:nvPr>
        </p:nvSpPr>
        <p:spPr/>
        <p:txBody>
          <a:bodyPr/>
          <a:lstStyle/>
          <a:p>
            <a:fld id="{E5926CDB-ABF9-40EB-BD7B-773FBA36BAFB}"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903644699"/>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Profitability Ratios</a:t>
            </a:r>
          </a:p>
        </p:txBody>
      </p:sp>
      <p:sp>
        <p:nvSpPr>
          <p:cNvPr id="3" name="Content Placeholder 2"/>
          <p:cNvSpPr>
            <a:spLocks noGrp="1"/>
          </p:cNvSpPr>
          <p:nvPr>
            <p:ph idx="1"/>
          </p:nvPr>
        </p:nvSpPr>
        <p:spPr>
          <a:xfrm>
            <a:off x="457200" y="1981200"/>
            <a:ext cx="8229600" cy="4876800"/>
          </a:xfrm>
        </p:spPr>
        <p:txBody>
          <a:bodyPr/>
          <a:lstStyle/>
          <a:p>
            <a:r>
              <a:rPr lang="en-US" dirty="0" smtClean="0"/>
              <a:t>Return on Equity (ROE)</a:t>
            </a:r>
          </a:p>
          <a:p>
            <a:pPr lvl="1"/>
            <a:r>
              <a:rPr lang="en-US" dirty="0" smtClean="0"/>
              <a:t>Tells what the firm earns on every dollar of equity</a:t>
            </a:r>
          </a:p>
          <a:p>
            <a:r>
              <a:rPr lang="en-US" dirty="0" smtClean="0"/>
              <a:t>Return on Assets (ROA)</a:t>
            </a:r>
          </a:p>
          <a:p>
            <a:pPr lvl="1"/>
            <a:r>
              <a:rPr lang="en-US" dirty="0" smtClean="0"/>
              <a:t>Measures profit per dollar of assets</a:t>
            </a:r>
          </a:p>
          <a:p>
            <a:r>
              <a:rPr lang="en-US" dirty="0" smtClean="0"/>
              <a:t>Gross Profit Margin</a:t>
            </a:r>
          </a:p>
          <a:p>
            <a:pPr lvl="1"/>
            <a:r>
              <a:rPr lang="en-US" dirty="0" smtClean="0"/>
              <a:t>The gross profit earned on each dollar of sales</a:t>
            </a:r>
          </a:p>
          <a:p>
            <a:r>
              <a:rPr lang="en-US" dirty="0" smtClean="0"/>
              <a:t>Operating Profit Margin</a:t>
            </a:r>
          </a:p>
          <a:p>
            <a:pPr lvl="1"/>
            <a:r>
              <a:rPr lang="en-US" dirty="0" smtClean="0"/>
              <a:t>Measures only profits earned on operations</a:t>
            </a:r>
          </a:p>
          <a:p>
            <a:r>
              <a:rPr lang="en-US" dirty="0" smtClean="0"/>
              <a:t>Net Profit Margin</a:t>
            </a:r>
          </a:p>
          <a:p>
            <a:pPr lvl="1"/>
            <a:r>
              <a:rPr lang="en-US" dirty="0" smtClean="0"/>
              <a:t>Percentage of each sales dollar that remains after all costs have been deducted</a:t>
            </a:r>
            <a:endParaRPr lang="en-US" dirty="0"/>
          </a:p>
        </p:txBody>
      </p:sp>
      <p:sp>
        <p:nvSpPr>
          <p:cNvPr id="4" name="Date Placeholder 3"/>
          <p:cNvSpPr>
            <a:spLocks noGrp="1"/>
          </p:cNvSpPr>
          <p:nvPr>
            <p:ph type="dt" sz="half" idx="10"/>
          </p:nvPr>
        </p:nvSpPr>
        <p:spPr/>
        <p:txBody>
          <a:bodyPr/>
          <a:lstStyle/>
          <a:p>
            <a:fld id="{C5F26BC3-626B-4BD4-97DD-3003330FA4DA}"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1076928839"/>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Profitability Ratios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2209800"/>
            <a:ext cx="7621064" cy="3791479"/>
          </a:xfrm>
        </p:spPr>
      </p:pic>
      <p:sp>
        <p:nvSpPr>
          <p:cNvPr id="5" name="Date Placeholder 4"/>
          <p:cNvSpPr>
            <a:spLocks noGrp="1"/>
          </p:cNvSpPr>
          <p:nvPr>
            <p:ph type="dt" sz="half" idx="10"/>
          </p:nvPr>
        </p:nvSpPr>
        <p:spPr/>
        <p:txBody>
          <a:bodyPr/>
          <a:lstStyle/>
          <a:p>
            <a:fld id="{AF528521-F4F0-40EB-B822-37DA555CA0D4}"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263509154"/>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Excel® templates available for most problems </a:t>
            </a:r>
          </a:p>
          <a:p>
            <a:endParaRPr lang="en-US" dirty="0"/>
          </a:p>
          <a:p>
            <a:r>
              <a:rPr lang="en-US" dirty="0" smtClean="0"/>
              <a:t> Videos to show problem setup  </a:t>
            </a:r>
          </a:p>
          <a:p>
            <a:endParaRPr lang="en-US" dirty="0"/>
          </a:p>
          <a:p>
            <a:r>
              <a:rPr lang="en-US" dirty="0" smtClean="0"/>
              <a:t>Videos to show how to use Excel template  </a:t>
            </a:r>
          </a:p>
          <a:p>
            <a:endParaRPr lang="en-US" dirty="0"/>
          </a:p>
          <a:p>
            <a:r>
              <a:rPr lang="en-US" dirty="0" smtClean="0"/>
              <a:t>Videos to show calculator solutions  </a:t>
            </a:r>
            <a:endParaRPr lang="en-US" dirty="0"/>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2111829"/>
            <a:ext cx="1173480" cy="914400"/>
          </a:xfrm>
          <a:prstGeom prst="rect">
            <a:avLst/>
          </a:prstGeom>
        </p:spPr>
      </p:pic>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304309"/>
            <a:ext cx="781050" cy="819150"/>
          </a:xfrm>
          <a:prstGeom prst="rect">
            <a:avLst/>
          </a:prstGeom>
        </p:spPr>
      </p:pic>
      <p:pic>
        <p:nvPicPr>
          <p:cNvPr id="8" name="Picture 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9782" y="4216977"/>
            <a:ext cx="1117600" cy="838200"/>
          </a:xfrm>
          <a:prstGeom prst="rect">
            <a:avLst/>
          </a:prstGeom>
        </p:spPr>
      </p:pic>
      <p:pic>
        <p:nvPicPr>
          <p:cNvPr id="9" name="Picture 8"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612" y="5257800"/>
            <a:ext cx="966788" cy="1135592"/>
          </a:xfrm>
          <a:prstGeom prst="rect">
            <a:avLst/>
          </a:prstGeom>
        </p:spPr>
      </p:pic>
    </p:spTree>
    <p:extLst>
      <p:ext uri="{BB962C8B-B14F-4D97-AF65-F5344CB8AC3E}">
        <p14:creationId xmlns:p14="http://schemas.microsoft.com/office/powerpoint/2010/main" val="1830502061"/>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Ratios</a:t>
            </a:r>
            <a:endParaRPr lang="en-US" dirty="0"/>
          </a:p>
        </p:txBody>
      </p:sp>
      <p:sp>
        <p:nvSpPr>
          <p:cNvPr id="3" name="Content Placeholder 2"/>
          <p:cNvSpPr>
            <a:spLocks noGrp="1"/>
          </p:cNvSpPr>
          <p:nvPr>
            <p:ph idx="1"/>
          </p:nvPr>
        </p:nvSpPr>
        <p:spPr/>
        <p:txBody>
          <a:bodyPr/>
          <a:lstStyle/>
          <a:p>
            <a:r>
              <a:rPr lang="en-US" dirty="0" smtClean="0"/>
              <a:t>Examine how able a firm is to pay its current liabilities</a:t>
            </a:r>
          </a:p>
          <a:p>
            <a:pPr marL="0" indent="0">
              <a:buNone/>
            </a:pPr>
            <a:endParaRPr lang="en-US" dirty="0" smtClean="0"/>
          </a:p>
          <a:p>
            <a:r>
              <a:rPr lang="en-US" dirty="0" smtClean="0"/>
              <a:t>Current Ratio</a:t>
            </a:r>
          </a:p>
          <a:p>
            <a:pPr lvl="1"/>
            <a:r>
              <a:rPr lang="en-US" dirty="0" smtClean="0"/>
              <a:t>Measure of the firm’s ability to meet its short term obligations</a:t>
            </a:r>
          </a:p>
          <a:p>
            <a:pPr marL="274320" lvl="1" indent="0">
              <a:buNone/>
            </a:pPr>
            <a:endParaRPr lang="en-US" dirty="0" smtClean="0"/>
          </a:p>
          <a:p>
            <a:r>
              <a:rPr lang="en-US" dirty="0" smtClean="0"/>
              <a:t>Quick Ratio</a:t>
            </a:r>
          </a:p>
          <a:p>
            <a:pPr lvl="1"/>
            <a:r>
              <a:rPr lang="en-US" dirty="0" smtClean="0"/>
              <a:t>Similar to current ratio, with inventory subtracted from current assets</a:t>
            </a:r>
          </a:p>
        </p:txBody>
      </p:sp>
      <p:sp>
        <p:nvSpPr>
          <p:cNvPr id="4" name="Date Placeholder 3"/>
          <p:cNvSpPr>
            <a:spLocks noGrp="1"/>
          </p:cNvSpPr>
          <p:nvPr>
            <p:ph type="dt" sz="half" idx="10"/>
          </p:nvPr>
        </p:nvSpPr>
        <p:spPr/>
        <p:txBody>
          <a:bodyPr/>
          <a:lstStyle/>
          <a:p>
            <a:fld id="{CC9F3AAE-29A8-483A-A369-5651470A89E5}"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243863434"/>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Ratios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667000"/>
            <a:ext cx="7961970" cy="2133600"/>
          </a:xfrm>
        </p:spPr>
      </p:pic>
      <p:sp>
        <p:nvSpPr>
          <p:cNvPr id="5" name="Date Placeholder 4"/>
          <p:cNvSpPr>
            <a:spLocks noGrp="1"/>
          </p:cNvSpPr>
          <p:nvPr>
            <p:ph type="dt" sz="half" idx="10"/>
          </p:nvPr>
        </p:nvSpPr>
        <p:spPr/>
        <p:txBody>
          <a:bodyPr/>
          <a:lstStyle/>
          <a:p>
            <a:fld id="{0C290AFA-7035-4F6C-9B1E-C92A2624B4BE}"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070619077"/>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Ratios</a:t>
            </a:r>
            <a:endParaRPr lang="en-US" dirty="0"/>
          </a:p>
        </p:txBody>
      </p:sp>
      <p:sp>
        <p:nvSpPr>
          <p:cNvPr id="3" name="Content Placeholder 2"/>
          <p:cNvSpPr>
            <a:spLocks noGrp="1"/>
          </p:cNvSpPr>
          <p:nvPr>
            <p:ph idx="1"/>
          </p:nvPr>
        </p:nvSpPr>
        <p:spPr>
          <a:xfrm>
            <a:off x="457200" y="2133600"/>
            <a:ext cx="8229600" cy="4876800"/>
          </a:xfrm>
        </p:spPr>
        <p:txBody>
          <a:bodyPr/>
          <a:lstStyle/>
          <a:p>
            <a:r>
              <a:rPr lang="en-US" sz="2600" b="1" dirty="0" smtClean="0"/>
              <a:t>Used to measure the speed with which various accounts are converted to sales or cash</a:t>
            </a:r>
          </a:p>
          <a:p>
            <a:r>
              <a:rPr lang="en-US" sz="2600" b="1" dirty="0" smtClean="0"/>
              <a:t>Inventory turnover</a:t>
            </a:r>
          </a:p>
          <a:p>
            <a:pPr lvl="1"/>
            <a:r>
              <a:rPr lang="en-US" dirty="0" smtClean="0"/>
              <a:t>Measures how many times per year the inventory is completely sold</a:t>
            </a:r>
          </a:p>
          <a:p>
            <a:r>
              <a:rPr lang="en-US" sz="2600" b="1" dirty="0" smtClean="0"/>
              <a:t>Accounts receivable turnover</a:t>
            </a:r>
          </a:p>
          <a:p>
            <a:pPr lvl="1"/>
            <a:r>
              <a:rPr lang="en-US" dirty="0" smtClean="0"/>
              <a:t>Number of times per year accounts receivable is paid and replaced</a:t>
            </a:r>
          </a:p>
          <a:p>
            <a:r>
              <a:rPr lang="en-US" sz="2600" b="1" dirty="0" smtClean="0"/>
              <a:t>Total asset turnover</a:t>
            </a:r>
          </a:p>
          <a:p>
            <a:pPr lvl="1"/>
            <a:r>
              <a:rPr lang="en-US" dirty="0" smtClean="0"/>
              <a:t>How much in sales is generated for every dollar of assets</a:t>
            </a:r>
          </a:p>
          <a:p>
            <a:r>
              <a:rPr lang="en-US" sz="2600" b="1" dirty="0" smtClean="0"/>
              <a:t>Average collection period</a:t>
            </a:r>
          </a:p>
          <a:p>
            <a:pPr lvl="1"/>
            <a:r>
              <a:rPr lang="en-US" dirty="0" smtClean="0"/>
              <a:t>Average length of time it takes for the firm to collect on its credit sales</a:t>
            </a:r>
          </a:p>
        </p:txBody>
      </p:sp>
      <p:sp>
        <p:nvSpPr>
          <p:cNvPr id="4" name="Date Placeholder 3"/>
          <p:cNvSpPr>
            <a:spLocks noGrp="1"/>
          </p:cNvSpPr>
          <p:nvPr>
            <p:ph type="dt" sz="half" idx="10"/>
          </p:nvPr>
        </p:nvSpPr>
        <p:spPr/>
        <p:txBody>
          <a:bodyPr/>
          <a:lstStyle/>
          <a:p>
            <a:fld id="{63DF4EC9-CBEA-4283-BFCE-4586554E96F2}"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1796610975"/>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Ratios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362200"/>
            <a:ext cx="7430538" cy="3924848"/>
          </a:xfrm>
        </p:spPr>
      </p:pic>
      <p:sp>
        <p:nvSpPr>
          <p:cNvPr id="5" name="Date Placeholder 4"/>
          <p:cNvSpPr>
            <a:spLocks noGrp="1"/>
          </p:cNvSpPr>
          <p:nvPr>
            <p:ph type="dt" sz="half" idx="10"/>
          </p:nvPr>
        </p:nvSpPr>
        <p:spPr/>
        <p:txBody>
          <a:bodyPr/>
          <a:lstStyle/>
          <a:p>
            <a:fld id="{0C5BA447-A77D-4701-9769-BB9A5D71B92B}"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2701644046"/>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Ratios</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smtClean="0"/>
              <a:t>Measure the degree to which a firm is leveraged</a:t>
            </a:r>
          </a:p>
          <a:p>
            <a:endParaRPr lang="en-US" dirty="0"/>
          </a:p>
          <a:p>
            <a:r>
              <a:rPr lang="en-US" dirty="0" smtClean="0"/>
              <a:t>Debt ratio</a:t>
            </a:r>
          </a:p>
          <a:p>
            <a:pPr lvl="1"/>
            <a:r>
              <a:rPr lang="en-US" dirty="0" smtClean="0"/>
              <a:t>Proportion of assets financed by debt</a:t>
            </a:r>
          </a:p>
          <a:p>
            <a:r>
              <a:rPr lang="en-US" dirty="0" smtClean="0"/>
              <a:t>Debt equity ratio</a:t>
            </a:r>
          </a:p>
          <a:p>
            <a:pPr lvl="1"/>
            <a:r>
              <a:rPr lang="en-US" dirty="0" smtClean="0"/>
              <a:t>Shows the relationship between the suppliers of long -term debt and equity</a:t>
            </a:r>
          </a:p>
          <a:p>
            <a:r>
              <a:rPr lang="en-US" dirty="0" smtClean="0"/>
              <a:t>Times interest earned ratio (TIE ratio)</a:t>
            </a:r>
          </a:p>
          <a:p>
            <a:pPr lvl="1"/>
            <a:r>
              <a:rPr lang="en-US" dirty="0" smtClean="0"/>
              <a:t>Measures the firm’s ability to meet its interest payments</a:t>
            </a:r>
          </a:p>
        </p:txBody>
      </p:sp>
      <p:sp>
        <p:nvSpPr>
          <p:cNvPr id="4" name="Date Placeholder 3"/>
          <p:cNvSpPr>
            <a:spLocks noGrp="1"/>
          </p:cNvSpPr>
          <p:nvPr>
            <p:ph type="dt" sz="half" idx="10"/>
          </p:nvPr>
        </p:nvSpPr>
        <p:spPr/>
        <p:txBody>
          <a:bodyPr/>
          <a:lstStyle/>
          <a:p>
            <a:fld id="{5925801B-83B2-4375-992D-78D1D7A78FF6}"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85851716"/>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Ratios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590800"/>
            <a:ext cx="8230411" cy="2971800"/>
          </a:xfrm>
        </p:spPr>
      </p:pic>
      <p:sp>
        <p:nvSpPr>
          <p:cNvPr id="5" name="Date Placeholder 4"/>
          <p:cNvSpPr>
            <a:spLocks noGrp="1"/>
          </p:cNvSpPr>
          <p:nvPr>
            <p:ph type="dt" sz="half" idx="10"/>
          </p:nvPr>
        </p:nvSpPr>
        <p:spPr/>
        <p:txBody>
          <a:bodyPr/>
          <a:lstStyle/>
          <a:p>
            <a:fld id="{E590AB16-C206-473B-8451-DDAC7DCB02DF}"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2263113352"/>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Ratios</a:t>
            </a:r>
            <a:endParaRPr lang="en-US" dirty="0"/>
          </a:p>
        </p:txBody>
      </p:sp>
      <p:sp>
        <p:nvSpPr>
          <p:cNvPr id="3" name="Content Placeholder 2"/>
          <p:cNvSpPr>
            <a:spLocks noGrp="1"/>
          </p:cNvSpPr>
          <p:nvPr>
            <p:ph idx="1"/>
          </p:nvPr>
        </p:nvSpPr>
        <p:spPr/>
        <p:txBody>
          <a:bodyPr/>
          <a:lstStyle/>
          <a:p>
            <a:r>
              <a:rPr lang="en-US" dirty="0" smtClean="0"/>
              <a:t>Based on the firm’s security price</a:t>
            </a:r>
          </a:p>
          <a:p>
            <a:r>
              <a:rPr lang="en-US" dirty="0" smtClean="0"/>
              <a:t>Earning per share (EPS)</a:t>
            </a:r>
          </a:p>
          <a:p>
            <a:pPr lvl="1"/>
            <a:r>
              <a:rPr lang="en-US" dirty="0" smtClean="0"/>
              <a:t>Reports the net income per share of common stock</a:t>
            </a:r>
          </a:p>
          <a:p>
            <a:r>
              <a:rPr lang="en-US" dirty="0" smtClean="0"/>
              <a:t>Price earnings (PE)</a:t>
            </a:r>
          </a:p>
          <a:p>
            <a:pPr lvl="1"/>
            <a:r>
              <a:rPr lang="en-US" dirty="0" smtClean="0"/>
              <a:t>The amount investors are willing to pay for $1 of income by the firm</a:t>
            </a:r>
          </a:p>
          <a:p>
            <a:r>
              <a:rPr lang="en-US" dirty="0" smtClean="0"/>
              <a:t>Market to book</a:t>
            </a:r>
          </a:p>
          <a:p>
            <a:pPr lvl="1"/>
            <a:r>
              <a:rPr lang="en-US" dirty="0" smtClean="0"/>
              <a:t>Measures how the market values the firm</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92DD5B9B-3F75-4AA8-99D2-AEC92E027B9C}"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406250362"/>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Ratios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2667000"/>
            <a:ext cx="8590358" cy="2819400"/>
          </a:xfrm>
        </p:spPr>
      </p:pic>
      <p:sp>
        <p:nvSpPr>
          <p:cNvPr id="5" name="Date Placeholder 4"/>
          <p:cNvSpPr>
            <a:spLocks noGrp="1"/>
          </p:cNvSpPr>
          <p:nvPr>
            <p:ph type="dt" sz="half" idx="10"/>
          </p:nvPr>
        </p:nvSpPr>
        <p:spPr/>
        <p:txBody>
          <a:bodyPr/>
          <a:lstStyle/>
          <a:p>
            <a:fld id="{08C7F31A-6C91-4715-935C-5E22D44A7991}"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810382984"/>
      </p:ext>
    </p:extLst>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Common-Sized Financial Statements	</a:t>
            </a:r>
            <a:endParaRPr lang="en-US" dirty="0"/>
          </a:p>
        </p:txBody>
      </p:sp>
      <p:sp>
        <p:nvSpPr>
          <p:cNvPr id="3" name="Content Placeholder 2"/>
          <p:cNvSpPr>
            <a:spLocks noGrp="1"/>
          </p:cNvSpPr>
          <p:nvPr>
            <p:ph idx="1"/>
          </p:nvPr>
        </p:nvSpPr>
        <p:spPr/>
        <p:txBody>
          <a:bodyPr/>
          <a:lstStyle/>
          <a:p>
            <a:r>
              <a:rPr lang="en-US" dirty="0" smtClean="0"/>
              <a:t>Financial statements that have every line converted into a ratio by dividing income statement data by total sales and balance sheet data by total assets</a:t>
            </a:r>
          </a:p>
          <a:p>
            <a:endParaRPr lang="en-US" dirty="0"/>
          </a:p>
          <a:p>
            <a:r>
              <a:rPr lang="en-US" dirty="0" smtClean="0"/>
              <a:t>Specialized type of ratio analysis in which the denominator of every ratio is total assets or total sales</a:t>
            </a:r>
          </a:p>
          <a:p>
            <a:endParaRPr lang="en-US" dirty="0"/>
          </a:p>
          <a:p>
            <a:r>
              <a:rPr lang="en-US" dirty="0" smtClean="0"/>
              <a:t>Makes benchmarking easier</a:t>
            </a:r>
            <a:endParaRPr lang="en-US" dirty="0"/>
          </a:p>
        </p:txBody>
      </p:sp>
      <p:sp>
        <p:nvSpPr>
          <p:cNvPr id="4" name="Date Placeholder 3"/>
          <p:cNvSpPr>
            <a:spLocks noGrp="1"/>
          </p:cNvSpPr>
          <p:nvPr>
            <p:ph type="dt" sz="half" idx="10"/>
          </p:nvPr>
        </p:nvSpPr>
        <p:spPr/>
        <p:txBody>
          <a:bodyPr/>
          <a:lstStyle/>
          <a:p>
            <a:fld id="{9FF3C8F0-53EC-4F87-A60C-45EF5670811E}"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765012866"/>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 Pont Ratio Analysis	</a:t>
            </a:r>
            <a:endParaRPr lang="en-US" dirty="0"/>
          </a:p>
        </p:txBody>
      </p:sp>
      <p:sp>
        <p:nvSpPr>
          <p:cNvPr id="3" name="Content Placeholder 2"/>
          <p:cNvSpPr>
            <a:spLocks noGrp="1"/>
          </p:cNvSpPr>
          <p:nvPr>
            <p:ph idx="1"/>
          </p:nvPr>
        </p:nvSpPr>
        <p:spPr>
          <a:xfrm>
            <a:off x="457200" y="1996440"/>
            <a:ext cx="8229600" cy="4876800"/>
          </a:xfrm>
        </p:spPr>
        <p:txBody>
          <a:bodyPr/>
          <a:lstStyle/>
          <a:p>
            <a:r>
              <a:rPr lang="en-US" dirty="0" smtClean="0"/>
              <a:t>A method of financial analysis that provides a framework for dissecting a firm’s financial statements and assessing its financial condition</a:t>
            </a:r>
          </a:p>
          <a:p>
            <a:r>
              <a:rPr lang="en-US" dirty="0" smtClean="0"/>
              <a:t>Return on Equity results from a trade-off between margin, volume and leverage</a:t>
            </a:r>
          </a:p>
          <a:p>
            <a:r>
              <a:rPr lang="en-US" dirty="0" smtClean="0"/>
              <a:t>A firm can change its ROE by adjusting one of three components</a:t>
            </a:r>
          </a:p>
          <a:p>
            <a:pPr lvl="1"/>
            <a:r>
              <a:rPr lang="en-US" dirty="0" smtClean="0"/>
              <a:t>It can have high turnover of product</a:t>
            </a:r>
          </a:p>
          <a:p>
            <a:pPr lvl="1"/>
            <a:r>
              <a:rPr lang="en-US" dirty="0" smtClean="0"/>
              <a:t>It can have large margins on each sale</a:t>
            </a:r>
          </a:p>
          <a:p>
            <a:pPr lvl="1"/>
            <a:r>
              <a:rPr lang="en-US" dirty="0" smtClean="0"/>
              <a:t>It can be highly leveraged</a:t>
            </a:r>
          </a:p>
        </p:txBody>
      </p:sp>
      <p:sp>
        <p:nvSpPr>
          <p:cNvPr id="4" name="Date Placeholder 3"/>
          <p:cNvSpPr>
            <a:spLocks noGrp="1"/>
          </p:cNvSpPr>
          <p:nvPr>
            <p:ph type="dt" sz="half" idx="10"/>
          </p:nvPr>
        </p:nvSpPr>
        <p:spPr/>
        <p:txBody>
          <a:bodyPr/>
          <a:lstStyle/>
          <a:p>
            <a:fld id="{686C5F60-1CC2-4716-B3B7-BF295F2F9BD7}"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298128274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LO2: Four Facets of Finance</a:t>
            </a:r>
            <a:endParaRPr lang="en-US" dirty="0"/>
          </a:p>
        </p:txBody>
      </p:sp>
      <p:sp>
        <p:nvSpPr>
          <p:cNvPr id="3" name="Content Placeholder 2"/>
          <p:cNvSpPr>
            <a:spLocks noGrp="1"/>
          </p:cNvSpPr>
          <p:nvPr>
            <p:ph idx="1"/>
          </p:nvPr>
        </p:nvSpPr>
        <p:spPr/>
        <p:txBody>
          <a:bodyPr/>
          <a:lstStyle/>
          <a:p>
            <a:r>
              <a:rPr lang="en-US" dirty="0" smtClean="0"/>
              <a:t>Academic Finance</a:t>
            </a:r>
          </a:p>
          <a:p>
            <a:r>
              <a:rPr lang="en-US" dirty="0" smtClean="0"/>
              <a:t>Business Finance</a:t>
            </a:r>
          </a:p>
          <a:p>
            <a:r>
              <a:rPr lang="en-US" dirty="0" smtClean="0"/>
              <a:t>Careers in Finance</a:t>
            </a:r>
          </a:p>
          <a:p>
            <a:r>
              <a:rPr lang="en-US" dirty="0" smtClean="0"/>
              <a:t>Personal Finance</a:t>
            </a:r>
            <a:endParaRPr lang="en-US" dirty="0"/>
          </a:p>
        </p:txBody>
      </p:sp>
    </p:spTree>
    <p:extLst>
      <p:ext uri="{BB962C8B-B14F-4D97-AF65-F5344CB8AC3E}">
        <p14:creationId xmlns:p14="http://schemas.microsoft.com/office/powerpoint/2010/main" val="646195174"/>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Pont Ratio Analysis</a:t>
            </a:r>
          </a:p>
        </p:txBody>
      </p:sp>
      <p:sp>
        <p:nvSpPr>
          <p:cNvPr id="3" name="Content Placeholder 2"/>
          <p:cNvSpPr>
            <a:spLocks noGrp="1"/>
          </p:cNvSpPr>
          <p:nvPr>
            <p:ph idx="1"/>
          </p:nvPr>
        </p:nvSpPr>
        <p:spPr/>
        <p:txBody>
          <a:bodyPr/>
          <a:lstStyle/>
          <a:p>
            <a:r>
              <a:rPr lang="en-US" dirty="0" smtClean="0"/>
              <a:t>The Du Pont analysis computes the ROE as the product of margin, turnover, and leverage</a:t>
            </a:r>
          </a:p>
          <a:p>
            <a:endParaRPr lang="en-US" dirty="0"/>
          </a:p>
          <a:p>
            <a:r>
              <a:rPr lang="en-US" dirty="0" smtClean="0"/>
              <a:t>We can rewrite the Du Pont relationship using the ratio formulas</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 y="3447552"/>
            <a:ext cx="6949440" cy="265651"/>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8" y="4953000"/>
            <a:ext cx="6832889" cy="990600"/>
          </a:xfrm>
          <a:prstGeom prst="rect">
            <a:avLst/>
          </a:prstGeom>
        </p:spPr>
      </p:pic>
      <p:sp>
        <p:nvSpPr>
          <p:cNvPr id="6" name="Date Placeholder 5"/>
          <p:cNvSpPr>
            <a:spLocks noGrp="1"/>
          </p:cNvSpPr>
          <p:nvPr>
            <p:ph type="dt" sz="half" idx="10"/>
          </p:nvPr>
        </p:nvSpPr>
        <p:spPr/>
        <p:txBody>
          <a:bodyPr/>
          <a:lstStyle/>
          <a:p>
            <a:fld id="{7D81A344-E20C-45E4-9B40-5E75BAD24590}"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896372156"/>
      </p:ext>
    </p:extLst>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Pont Ratio Analysis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2209800"/>
            <a:ext cx="5474665" cy="4289019"/>
          </a:xfrm>
        </p:spPr>
      </p:pic>
      <p:sp>
        <p:nvSpPr>
          <p:cNvPr id="5" name="Date Placeholder 4"/>
          <p:cNvSpPr>
            <a:spLocks noGrp="1"/>
          </p:cNvSpPr>
          <p:nvPr>
            <p:ph type="dt" sz="half" idx="10"/>
          </p:nvPr>
        </p:nvSpPr>
        <p:spPr/>
        <p:txBody>
          <a:bodyPr/>
          <a:lstStyle/>
          <a:p>
            <a:fld id="{4E778C40-5222-45EC-8BB9-CA85EAE4189E}"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1067951453"/>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 Pont Ratio Analysis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2743200"/>
            <a:ext cx="8384093" cy="1905000"/>
          </a:xfrm>
        </p:spPr>
      </p:pic>
      <p:sp>
        <p:nvSpPr>
          <p:cNvPr id="5" name="Date Placeholder 4"/>
          <p:cNvSpPr>
            <a:spLocks noGrp="1"/>
          </p:cNvSpPr>
          <p:nvPr>
            <p:ph type="dt" sz="half" idx="10"/>
          </p:nvPr>
        </p:nvSpPr>
        <p:spPr/>
        <p:txBody>
          <a:bodyPr/>
          <a:lstStyle/>
          <a:p>
            <a:fld id="{DF1DEDCA-9749-4DBE-A166-ADC898980E37}"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918663342"/>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the Ratios to Work</a:t>
            </a:r>
            <a:endParaRPr lang="en-US" dirty="0"/>
          </a:p>
        </p:txBody>
      </p:sp>
      <p:sp>
        <p:nvSpPr>
          <p:cNvPr id="3" name="Content Placeholder 2"/>
          <p:cNvSpPr>
            <a:spLocks noGrp="1"/>
          </p:cNvSpPr>
          <p:nvPr>
            <p:ph idx="1"/>
          </p:nvPr>
        </p:nvSpPr>
        <p:spPr/>
        <p:txBody>
          <a:bodyPr/>
          <a:lstStyle/>
          <a:p>
            <a:r>
              <a:rPr lang="en-US" dirty="0" smtClean="0"/>
              <a:t>The financial analysis of a firm should include the following steps - </a:t>
            </a:r>
          </a:p>
          <a:p>
            <a:pPr lvl="1"/>
            <a:r>
              <a:rPr lang="en-US" dirty="0" smtClean="0"/>
              <a:t>Analyze the economy in which the firm operates</a:t>
            </a:r>
          </a:p>
          <a:p>
            <a:pPr lvl="1"/>
            <a:r>
              <a:rPr lang="en-US" dirty="0" smtClean="0"/>
              <a:t>Analyze the industry in which the firm operates</a:t>
            </a:r>
          </a:p>
          <a:p>
            <a:pPr lvl="1"/>
            <a:r>
              <a:rPr lang="en-US" dirty="0" smtClean="0"/>
              <a:t>Analyze the competitors that currently challenge the firm</a:t>
            </a:r>
          </a:p>
          <a:p>
            <a:pPr lvl="1"/>
            <a:r>
              <a:rPr lang="en-US" dirty="0" smtClean="0"/>
              <a:t>Analyze the strengths and weaknesses of the firm, using common-sized statements and ratios</a:t>
            </a:r>
            <a:endParaRPr lang="en-US" dirty="0"/>
          </a:p>
        </p:txBody>
      </p:sp>
      <p:sp>
        <p:nvSpPr>
          <p:cNvPr id="4" name="Date Placeholder 3"/>
          <p:cNvSpPr>
            <a:spLocks noGrp="1"/>
          </p:cNvSpPr>
          <p:nvPr>
            <p:ph type="dt" sz="half" idx="10"/>
          </p:nvPr>
        </p:nvSpPr>
        <p:spPr/>
        <p:txBody>
          <a:bodyPr/>
          <a:lstStyle/>
          <a:p>
            <a:fld id="{D47E2D9A-2677-423A-B133-41E34FE2B179}"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2086774541"/>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the Ratios to Work</a:t>
            </a:r>
          </a:p>
        </p:txBody>
      </p:sp>
      <p:sp>
        <p:nvSpPr>
          <p:cNvPr id="3" name="Content Placeholder 2"/>
          <p:cNvSpPr>
            <a:spLocks noGrp="1"/>
          </p:cNvSpPr>
          <p:nvPr>
            <p:ph idx="1"/>
          </p:nvPr>
        </p:nvSpPr>
        <p:spPr/>
        <p:txBody>
          <a:bodyPr/>
          <a:lstStyle/>
          <a:p>
            <a:r>
              <a:rPr lang="en-US" dirty="0" smtClean="0"/>
              <a:t>Ratio interaction</a:t>
            </a:r>
          </a:p>
          <a:p>
            <a:pPr lvl="1"/>
            <a:r>
              <a:rPr lang="en-US" dirty="0" smtClean="0"/>
              <a:t>The effect one ratio has on another</a:t>
            </a:r>
          </a:p>
          <a:p>
            <a:pPr lvl="1"/>
            <a:r>
              <a:rPr lang="en-US" dirty="0" smtClean="0"/>
              <a:t>Ex: </a:t>
            </a:r>
            <a:r>
              <a:rPr lang="en-US" dirty="0"/>
              <a:t> </a:t>
            </a:r>
            <a:r>
              <a:rPr lang="en-US" dirty="0" smtClean="0"/>
              <a:t>If sales fall, inventory turnover will also fall if inventory is constant</a:t>
            </a:r>
          </a:p>
          <a:p>
            <a:pPr lvl="1"/>
            <a:endParaRPr lang="en-US" dirty="0"/>
          </a:p>
          <a:p>
            <a:r>
              <a:rPr lang="en-US" dirty="0" smtClean="0"/>
              <a:t>Reading between the lines</a:t>
            </a:r>
          </a:p>
          <a:p>
            <a:pPr lvl="1"/>
            <a:r>
              <a:rPr lang="en-US" dirty="0" smtClean="0"/>
              <a:t>Ratios do not often tell the whole story</a:t>
            </a:r>
          </a:p>
          <a:p>
            <a:pPr lvl="1"/>
            <a:r>
              <a:rPr lang="en-US" dirty="0" smtClean="0"/>
              <a:t>Ratios will provide flags that analysts must investigate to find the truth</a:t>
            </a:r>
          </a:p>
        </p:txBody>
      </p:sp>
      <p:sp>
        <p:nvSpPr>
          <p:cNvPr id="4" name="Date Placeholder 3"/>
          <p:cNvSpPr>
            <a:spLocks noGrp="1"/>
          </p:cNvSpPr>
          <p:nvPr>
            <p:ph type="dt" sz="half" idx="10"/>
          </p:nvPr>
        </p:nvSpPr>
        <p:spPr/>
        <p:txBody>
          <a:bodyPr/>
          <a:lstStyle/>
          <a:p>
            <a:fld id="{C9E9E43D-B0AE-47C5-ACB5-F86F4001FF73}"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384823831"/>
      </p:ext>
    </p:extLst>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the Ratios to Work</a:t>
            </a:r>
          </a:p>
        </p:txBody>
      </p:sp>
      <p:sp>
        <p:nvSpPr>
          <p:cNvPr id="3" name="Content Placeholder 2"/>
          <p:cNvSpPr>
            <a:spLocks noGrp="1"/>
          </p:cNvSpPr>
          <p:nvPr>
            <p:ph idx="1"/>
          </p:nvPr>
        </p:nvSpPr>
        <p:spPr>
          <a:xfrm>
            <a:off x="1143000" y="2362200"/>
            <a:ext cx="7010400" cy="3124200"/>
          </a:xfrm>
        </p:spPr>
        <p:txBody>
          <a:bodyPr>
            <a:noAutofit/>
          </a:bodyPr>
          <a:lstStyle/>
          <a:p>
            <a:pPr lvl="1" algn="ctr">
              <a:buNone/>
            </a:pPr>
            <a:r>
              <a:rPr lang="en-US" sz="4800" dirty="0" smtClean="0"/>
              <a:t>Let’s look at a real company that is traded on the New York Stock Exchange!</a:t>
            </a:r>
            <a:endParaRPr lang="en-US" sz="4800" dirty="0"/>
          </a:p>
        </p:txBody>
      </p:sp>
      <p:sp>
        <p:nvSpPr>
          <p:cNvPr id="4" name="Date Placeholder 3"/>
          <p:cNvSpPr>
            <a:spLocks noGrp="1"/>
          </p:cNvSpPr>
          <p:nvPr>
            <p:ph type="dt" sz="half" idx="10"/>
          </p:nvPr>
        </p:nvSpPr>
        <p:spPr/>
        <p:txBody>
          <a:bodyPr/>
          <a:lstStyle/>
          <a:p>
            <a:fld id="{C9E9E43D-B0AE-47C5-ACB5-F86F4001FF73}" type="datetime2">
              <a:rPr lang="en-US" smtClean="0">
                <a:solidFill>
                  <a:prstClr val="black"/>
                </a:solidFill>
              </a:rPr>
              <a:pPr/>
              <a:t>Monday, August 26, 2013</a:t>
            </a:fld>
            <a:endParaRPr lang="en-US" dirty="0">
              <a:solidFill>
                <a:prstClr val="black"/>
              </a:solidFill>
            </a:endParaRPr>
          </a:p>
        </p:txBody>
      </p:sp>
    </p:spTree>
    <p:extLst>
      <p:ext uri="{BB962C8B-B14F-4D97-AF65-F5344CB8AC3E}">
        <p14:creationId xmlns:p14="http://schemas.microsoft.com/office/powerpoint/2010/main" val="3384823831"/>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860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solidFill>
                  <a:schemeClr val="tx1"/>
                </a:solidFill>
              </a:rPr>
              <a:t>Time value of money (</a:t>
            </a:r>
            <a:r>
              <a:rPr lang="en-US" dirty="0" err="1" smtClean="0">
                <a:solidFill>
                  <a:schemeClr val="tx1"/>
                </a:solidFill>
              </a:rPr>
              <a:t>Tvm</a:t>
            </a:r>
            <a:r>
              <a:rPr lang="en-US" dirty="0" smtClean="0">
                <a:solidFill>
                  <a:schemeClr val="tx1"/>
                </a:solidFill>
              </a:rPr>
              <a:t>)</a:t>
            </a:r>
            <a:endParaRPr lang="en-US" dirty="0">
              <a:solidFill>
                <a:schemeClr val="tx1"/>
              </a:solidFill>
            </a:endParaRPr>
          </a:p>
        </p:txBody>
      </p:sp>
      <p:sp>
        <p:nvSpPr>
          <p:cNvPr id="10" name="Subtitle 9"/>
          <p:cNvSpPr>
            <a:spLocks noGrp="1"/>
          </p:cNvSpPr>
          <p:nvPr>
            <p:ph type="subTitle" idx="1"/>
          </p:nvPr>
        </p:nvSpPr>
        <p:spPr/>
        <p:txBody>
          <a:bodyPr>
            <a:normAutofit/>
          </a:bodyPr>
          <a:lstStyle/>
          <a:p>
            <a:r>
              <a:rPr lang="en-US" sz="4800" dirty="0" smtClean="0">
                <a:solidFill>
                  <a:schemeClr val="tx1"/>
                </a:solidFill>
              </a:rPr>
              <a:t>Chapter 3</a:t>
            </a:r>
            <a:endParaRPr lang="en-US" sz="4800" dirty="0">
              <a:solidFill>
                <a:schemeClr val="tx1"/>
              </a:solidFill>
            </a:endParaRPr>
          </a:p>
        </p:txBody>
      </p:sp>
    </p:spTree>
    <p:extLst>
      <p:ext uri="{BB962C8B-B14F-4D97-AF65-F5344CB8AC3E}">
        <p14:creationId xmlns:p14="http://schemas.microsoft.com/office/powerpoint/2010/main" val="33175328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Learning Objectives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LO1: Introduction to Time Value of Money</a:t>
            </a:r>
          </a:p>
          <a:p>
            <a:endParaRPr lang="en-US" dirty="0"/>
          </a:p>
          <a:p>
            <a:r>
              <a:rPr lang="en-US" dirty="0" smtClean="0"/>
              <a:t>LO2: Find the Future of Value of a Sum</a:t>
            </a:r>
          </a:p>
          <a:p>
            <a:endParaRPr lang="en-US" dirty="0"/>
          </a:p>
          <a:p>
            <a:r>
              <a:rPr lang="en-US" dirty="0" smtClean="0"/>
              <a:t>LO3: Find the Present Value of a Sum</a:t>
            </a:r>
            <a:endParaRPr lang="en-US" dirty="0"/>
          </a:p>
        </p:txBody>
      </p:sp>
      <p:sp>
        <p:nvSpPr>
          <p:cNvPr id="4" name="Date Placeholder 3"/>
          <p:cNvSpPr>
            <a:spLocks noGrp="1"/>
          </p:cNvSpPr>
          <p:nvPr>
            <p:ph type="dt" sz="half" idx="10"/>
          </p:nvPr>
        </p:nvSpPr>
        <p:spPr/>
        <p:txBody>
          <a:bodyPr/>
          <a:lstStyle/>
          <a:p>
            <a:fld id="{567BB357-D3FD-46CA-9B7C-AF83F6E164E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5120184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LO1: Introduction to TVM Concepts</a:t>
            </a:r>
            <a:r>
              <a:rPr lang="en-US" dirty="0" smtClean="0"/>
              <a:t>	</a:t>
            </a:r>
            <a:endParaRPr lang="en-US" dirty="0"/>
          </a:p>
        </p:txBody>
      </p:sp>
      <p:sp>
        <p:nvSpPr>
          <p:cNvPr id="3" name="Content Placeholder 2"/>
          <p:cNvSpPr>
            <a:spLocks noGrp="1"/>
          </p:cNvSpPr>
          <p:nvPr>
            <p:ph idx="1"/>
          </p:nvPr>
        </p:nvSpPr>
        <p:spPr/>
        <p:txBody>
          <a:bodyPr/>
          <a:lstStyle/>
          <a:p>
            <a:r>
              <a:rPr lang="en-US" dirty="0" smtClean="0"/>
              <a:t>Understanding the Time Value of Money is one of the most important concepts you will learn in this course</a:t>
            </a:r>
          </a:p>
          <a:p>
            <a:endParaRPr lang="en-US" dirty="0"/>
          </a:p>
          <a:p>
            <a:r>
              <a:rPr lang="en-US" dirty="0" smtClean="0"/>
              <a:t>You will also learn the distinction between simple interest and compound interest</a:t>
            </a:r>
          </a:p>
          <a:p>
            <a:endParaRPr lang="en-US" dirty="0"/>
          </a:p>
          <a:p>
            <a:r>
              <a:rPr lang="en-US" dirty="0" smtClean="0"/>
              <a:t>Over time, compounding will generate “miraculous” returns</a:t>
            </a:r>
          </a:p>
        </p:txBody>
      </p:sp>
      <p:sp>
        <p:nvSpPr>
          <p:cNvPr id="4" name="Date Placeholder 3"/>
          <p:cNvSpPr>
            <a:spLocks noGrp="1"/>
          </p:cNvSpPr>
          <p:nvPr>
            <p:ph type="dt" sz="half" idx="10"/>
          </p:nvPr>
        </p:nvSpPr>
        <p:spPr/>
        <p:txBody>
          <a:bodyPr/>
          <a:lstStyle/>
          <a:p>
            <a:fld id="{11D5652E-3D1D-49C1-B162-3B6ECC72DCD3}"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166335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Financial System</a:t>
            </a:r>
            <a:endParaRPr lang="en-US" dirty="0"/>
          </a:p>
        </p:txBody>
      </p:sp>
      <p:sp>
        <p:nvSpPr>
          <p:cNvPr id="3" name="Content Placeholder 2"/>
          <p:cNvSpPr>
            <a:spLocks noGrp="1"/>
          </p:cNvSpPr>
          <p:nvPr>
            <p:ph idx="1"/>
          </p:nvPr>
        </p:nvSpPr>
        <p:spPr>
          <a:xfrm>
            <a:off x="457200" y="1981200"/>
            <a:ext cx="8229600" cy="4876800"/>
          </a:xfrm>
        </p:spPr>
        <p:txBody>
          <a:bodyPr/>
          <a:lstStyle/>
          <a:p>
            <a:r>
              <a:rPr lang="en-US" dirty="0" smtClean="0"/>
              <a:t>Financial markets</a:t>
            </a:r>
          </a:p>
          <a:p>
            <a:pPr lvl="1"/>
            <a:r>
              <a:rPr lang="en-US" dirty="0" smtClean="0"/>
              <a:t>Encompasses securities including stocks and bonds</a:t>
            </a:r>
          </a:p>
          <a:p>
            <a:pPr lvl="1"/>
            <a:r>
              <a:rPr lang="en-US" dirty="0" smtClean="0"/>
              <a:t>Exist physically and virtually</a:t>
            </a:r>
          </a:p>
          <a:p>
            <a:r>
              <a:rPr lang="en-US" dirty="0" smtClean="0"/>
              <a:t>Money Market</a:t>
            </a:r>
          </a:p>
          <a:p>
            <a:pPr lvl="1"/>
            <a:r>
              <a:rPr lang="en-US" dirty="0" smtClean="0"/>
              <a:t>Securities that mature in less than one year</a:t>
            </a:r>
          </a:p>
          <a:p>
            <a:r>
              <a:rPr lang="en-US" dirty="0" smtClean="0"/>
              <a:t>Capital Market</a:t>
            </a:r>
          </a:p>
          <a:p>
            <a:pPr lvl="1"/>
            <a:r>
              <a:rPr lang="en-US" dirty="0" smtClean="0"/>
              <a:t>Securities that mature in more than one year</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2044571968"/>
      </p:ext>
    </p:extLst>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012825" y="838200"/>
            <a:ext cx="7010400" cy="769938"/>
          </a:xfrm>
          <a:prstGeom prst="rect">
            <a:avLst/>
          </a:prstGeom>
          <a:noFill/>
          <a:ln w="9525">
            <a:noFill/>
            <a:miter lim="800000"/>
            <a:headEnd/>
            <a:tailEnd/>
          </a:ln>
        </p:spPr>
        <p:txBody>
          <a:bodyPr wrap="none">
            <a:spAutoFit/>
          </a:bodyPr>
          <a:lstStyle/>
          <a:p>
            <a:pPr algn="ctr">
              <a:buFont typeface="Wingdings" pitchFamily="2" charset="2"/>
              <a:buNone/>
              <a:defRPr/>
            </a:pPr>
            <a:r>
              <a:rPr lang="en-US" sz="4400" dirty="0">
                <a:solidFill>
                  <a:prstClr val="black"/>
                </a:solidFill>
                <a:effectLst>
                  <a:outerShdw blurRad="38100" dist="38100" dir="2700000" algn="tl">
                    <a:srgbClr val="000000">
                      <a:alpha val="43137"/>
                    </a:srgbClr>
                  </a:outerShdw>
                </a:effectLst>
              </a:rPr>
              <a:t>1.</a:t>
            </a:r>
            <a:r>
              <a:rPr lang="en-US" sz="4400" dirty="0">
                <a:solidFill>
                  <a:prstClr val="black"/>
                </a:solidFill>
              </a:rPr>
              <a:t> </a:t>
            </a:r>
            <a:r>
              <a:rPr lang="en-US" sz="4400" u="sng" dirty="0">
                <a:solidFill>
                  <a:prstClr val="black"/>
                </a:solidFill>
                <a:effectLst>
                  <a:outerShdw blurRad="38100" dist="38100" dir="2700000" algn="tl">
                    <a:srgbClr val="000000">
                      <a:alpha val="43137"/>
                    </a:srgbClr>
                  </a:outerShdw>
                </a:effectLst>
              </a:rPr>
              <a:t>Future Value of Single Sum</a:t>
            </a:r>
            <a:endParaRPr lang="en-US" sz="3200" u="sng" dirty="0">
              <a:solidFill>
                <a:prstClr val="black"/>
              </a:solidFill>
              <a:effectLst>
                <a:outerShdw blurRad="38100" dist="38100" dir="2700000" algn="tl">
                  <a:srgbClr val="000000">
                    <a:alpha val="43137"/>
                  </a:srgbClr>
                </a:outerShdw>
              </a:effectLst>
            </a:endParaRPr>
          </a:p>
        </p:txBody>
      </p:sp>
      <p:sp>
        <p:nvSpPr>
          <p:cNvPr id="6" name="AutoShape 3"/>
          <p:cNvSpPr>
            <a:spLocks noChangeArrowheads="1"/>
          </p:cNvSpPr>
          <p:nvPr/>
        </p:nvSpPr>
        <p:spPr bwMode="auto">
          <a:xfrm>
            <a:off x="9144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4800" b="1" i="1" dirty="0" smtClean="0">
                <a:solidFill>
                  <a:prstClr val="black"/>
                </a:solidFill>
                <a:effectLst>
                  <a:outerShdw blurRad="38100" dist="38100" dir="2700000" algn="tl">
                    <a:srgbClr val="000000">
                      <a:alpha val="43137"/>
                    </a:srgbClr>
                  </a:outerShdw>
                </a:effectLst>
              </a:rPr>
              <a:t>-$</a:t>
            </a:r>
            <a:endParaRPr lang="en-US" sz="4800" b="1" i="1" dirty="0">
              <a:solidFill>
                <a:prstClr val="black"/>
              </a:solidFill>
              <a:effectLst>
                <a:outerShdw blurRad="38100" dist="38100" dir="2700000" algn="tl">
                  <a:srgbClr val="000000">
                    <a:alpha val="43137"/>
                  </a:srgbClr>
                </a:outerShdw>
              </a:effectLst>
            </a:endParaRPr>
          </a:p>
        </p:txBody>
      </p:sp>
      <p:sp>
        <p:nvSpPr>
          <p:cNvPr id="7" name="Line 10"/>
          <p:cNvSpPr>
            <a:spLocks noChangeShapeType="1"/>
          </p:cNvSpPr>
          <p:nvPr/>
        </p:nvSpPr>
        <p:spPr bwMode="auto">
          <a:xfrm>
            <a:off x="914400" y="3429000"/>
            <a:ext cx="7315200" cy="0"/>
          </a:xfrm>
          <a:prstGeom prst="line">
            <a:avLst/>
          </a:prstGeom>
          <a:noFill/>
          <a:ln w="28575">
            <a:solidFill>
              <a:schemeClr val="tx1"/>
            </a:solidFill>
            <a:round/>
            <a:headEnd type="none" w="sm" len="sm"/>
            <a:tailEnd type="none" w="sm" len="sm"/>
          </a:ln>
        </p:spPr>
        <p:txBody>
          <a:bodyPr wrap="none" anchor="ctr"/>
          <a:lstStyle/>
          <a:p>
            <a:endParaRPr lang="en-US">
              <a:solidFill>
                <a:srgbClr val="CC9900"/>
              </a:solidFill>
            </a:endParaRPr>
          </a:p>
        </p:txBody>
      </p:sp>
      <p:sp>
        <p:nvSpPr>
          <p:cNvPr id="8" name="AutoShape 2"/>
          <p:cNvSpPr>
            <a:spLocks noChangeArrowheads="1"/>
          </p:cNvSpPr>
          <p:nvPr/>
        </p:nvSpPr>
        <p:spPr bwMode="auto">
          <a:xfrm>
            <a:off x="7315200" y="2057400"/>
            <a:ext cx="914400" cy="13716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i="1" dirty="0">
                <a:solidFill>
                  <a:prstClr val="black"/>
                </a:solidFill>
                <a:effectLst>
                  <a:outerShdw blurRad="38100" dist="38100" dir="2700000" algn="tl">
                    <a:srgbClr val="000000">
                      <a:alpha val="43137"/>
                    </a:srgbClr>
                  </a:outerShdw>
                </a:effectLst>
              </a:rPr>
              <a:t>?</a:t>
            </a:r>
          </a:p>
        </p:txBody>
      </p:sp>
      <p:sp>
        <p:nvSpPr>
          <p:cNvPr id="9" name="Rectangle 7"/>
          <p:cNvSpPr>
            <a:spLocks noChangeArrowheads="1"/>
          </p:cNvSpPr>
          <p:nvPr/>
        </p:nvSpPr>
        <p:spPr bwMode="auto">
          <a:xfrm>
            <a:off x="9906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smtClean="0">
                <a:solidFill>
                  <a:prstClr val="black"/>
                </a:solidFill>
                <a:effectLst>
                  <a:outerShdw blurRad="38100" dist="38100" dir="2700000" algn="tl">
                    <a:srgbClr val="000000">
                      <a:alpha val="43137"/>
                    </a:srgbClr>
                  </a:outerShdw>
                </a:effectLst>
              </a:rPr>
              <a:t>-PV</a:t>
            </a:r>
            <a:endParaRPr lang="en-US" sz="3200" b="1" i="1" dirty="0">
              <a:solidFill>
                <a:prstClr val="black"/>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25146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4000" b="1" i="1" dirty="0" err="1">
                <a:solidFill>
                  <a:prstClr val="black"/>
                </a:solidFill>
                <a:effectLst>
                  <a:outerShdw blurRad="38100" dist="38100" dir="2700000" algn="tl">
                    <a:srgbClr val="000000">
                      <a:alpha val="43137"/>
                    </a:srgbClr>
                  </a:outerShdw>
                </a:effectLst>
              </a:rPr>
              <a:t>i</a:t>
            </a:r>
            <a:endParaRPr lang="en-US" sz="4000" b="1" i="1" dirty="0">
              <a:solidFill>
                <a:prstClr val="black"/>
              </a:solidFill>
              <a:effectLst>
                <a:outerShdw blurRad="38100" dist="38100" dir="2700000" algn="tl">
                  <a:srgbClr val="000000">
                    <a:alpha val="43137"/>
                  </a:srgbClr>
                </a:outerShdw>
              </a:effectLst>
            </a:endParaRPr>
          </a:p>
        </p:txBody>
      </p:sp>
      <p:sp>
        <p:nvSpPr>
          <p:cNvPr id="11" name="Rectangle 5"/>
          <p:cNvSpPr>
            <a:spLocks noChangeArrowheads="1"/>
          </p:cNvSpPr>
          <p:nvPr/>
        </p:nvSpPr>
        <p:spPr bwMode="auto">
          <a:xfrm>
            <a:off x="40386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N</a:t>
            </a:r>
          </a:p>
        </p:txBody>
      </p:sp>
      <p:sp>
        <p:nvSpPr>
          <p:cNvPr id="12" name="Rectangle 8"/>
          <p:cNvSpPr>
            <a:spLocks noChangeArrowheads="1"/>
          </p:cNvSpPr>
          <p:nvPr/>
        </p:nvSpPr>
        <p:spPr bwMode="auto">
          <a:xfrm>
            <a:off x="54864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CPT</a:t>
            </a:r>
          </a:p>
        </p:txBody>
      </p:sp>
      <p:sp>
        <p:nvSpPr>
          <p:cNvPr id="13" name="Rectangle 9"/>
          <p:cNvSpPr>
            <a:spLocks noChangeArrowheads="1"/>
          </p:cNvSpPr>
          <p:nvPr/>
        </p:nvSpPr>
        <p:spPr bwMode="auto">
          <a:xfrm>
            <a:off x="69342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FV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85800" y="533400"/>
            <a:ext cx="7772400" cy="830263"/>
          </a:xfrm>
          <a:prstGeom prst="rect">
            <a:avLst/>
          </a:prstGeom>
          <a:noFill/>
          <a:ln w="9525">
            <a:noFill/>
            <a:miter lim="800000"/>
            <a:headEnd/>
            <a:tailEnd/>
          </a:ln>
        </p:spPr>
        <p:txBody>
          <a:bodyPr>
            <a:spAutoFit/>
          </a:bodyPr>
          <a:lstStyle/>
          <a:p>
            <a:pPr>
              <a:buFont typeface="Wingdings" pitchFamily="2" charset="2"/>
              <a:buNone/>
              <a:defRPr/>
            </a:pPr>
            <a:r>
              <a:rPr lang="en-US" sz="4800" dirty="0">
                <a:solidFill>
                  <a:prstClr val="black"/>
                </a:solidFill>
              </a:rPr>
              <a:t>2. </a:t>
            </a:r>
            <a:r>
              <a:rPr lang="en-US" sz="4800" u="sng" dirty="0">
                <a:solidFill>
                  <a:prstClr val="black"/>
                </a:solidFill>
              </a:rPr>
              <a:t>Future Value of an Annuity</a:t>
            </a:r>
          </a:p>
        </p:txBody>
      </p:sp>
      <p:sp>
        <p:nvSpPr>
          <p:cNvPr id="5" name="AutoShape 5"/>
          <p:cNvSpPr>
            <a:spLocks noChangeArrowheads="1"/>
          </p:cNvSpPr>
          <p:nvPr/>
        </p:nvSpPr>
        <p:spPr bwMode="auto">
          <a:xfrm>
            <a:off x="20574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i="1" dirty="0" smtClean="0">
                <a:solidFill>
                  <a:prstClr val="black"/>
                </a:solidFill>
              </a:rPr>
              <a:t>-$</a:t>
            </a:r>
            <a:endParaRPr lang="en-US" sz="6000" b="1" i="1" dirty="0">
              <a:solidFill>
                <a:prstClr val="black"/>
              </a:solidFill>
            </a:endParaRPr>
          </a:p>
        </p:txBody>
      </p:sp>
      <p:sp>
        <p:nvSpPr>
          <p:cNvPr id="6" name="AutoShape 2"/>
          <p:cNvSpPr>
            <a:spLocks noChangeArrowheads="1"/>
          </p:cNvSpPr>
          <p:nvPr/>
        </p:nvSpPr>
        <p:spPr bwMode="auto">
          <a:xfrm>
            <a:off x="36576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i="1" dirty="0" smtClean="0">
                <a:solidFill>
                  <a:prstClr val="black"/>
                </a:solidFill>
              </a:rPr>
              <a:t>-$</a:t>
            </a:r>
            <a:endParaRPr lang="en-US" sz="6000" b="1" i="1" dirty="0">
              <a:solidFill>
                <a:prstClr val="black"/>
              </a:solidFill>
            </a:endParaRPr>
          </a:p>
        </p:txBody>
      </p:sp>
      <p:sp>
        <p:nvSpPr>
          <p:cNvPr id="7" name="AutoShape 3"/>
          <p:cNvSpPr>
            <a:spLocks noChangeArrowheads="1"/>
          </p:cNvSpPr>
          <p:nvPr/>
        </p:nvSpPr>
        <p:spPr bwMode="auto">
          <a:xfrm>
            <a:off x="53340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i="1" dirty="0" smtClean="0">
                <a:solidFill>
                  <a:prstClr val="black"/>
                </a:solidFill>
              </a:rPr>
              <a:t>-$</a:t>
            </a:r>
            <a:endParaRPr lang="en-US" sz="6000" b="1" i="1" dirty="0">
              <a:solidFill>
                <a:prstClr val="black"/>
              </a:solidFill>
            </a:endParaRPr>
          </a:p>
        </p:txBody>
      </p:sp>
      <p:sp>
        <p:nvSpPr>
          <p:cNvPr id="8" name="AutoShape 4"/>
          <p:cNvSpPr>
            <a:spLocks noChangeArrowheads="1"/>
          </p:cNvSpPr>
          <p:nvPr/>
        </p:nvSpPr>
        <p:spPr bwMode="auto">
          <a:xfrm>
            <a:off x="7239000" y="1676400"/>
            <a:ext cx="1600200" cy="17526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9600" dirty="0">
                <a:solidFill>
                  <a:prstClr val="black"/>
                </a:solidFill>
              </a:rPr>
              <a:t>?</a:t>
            </a:r>
          </a:p>
        </p:txBody>
      </p:sp>
      <p:sp>
        <p:nvSpPr>
          <p:cNvPr id="9" name="Line 12"/>
          <p:cNvSpPr>
            <a:spLocks noChangeShapeType="1"/>
          </p:cNvSpPr>
          <p:nvPr/>
        </p:nvSpPr>
        <p:spPr bwMode="auto">
          <a:xfrm>
            <a:off x="1066800" y="3429000"/>
            <a:ext cx="7772400" cy="0"/>
          </a:xfrm>
          <a:prstGeom prst="line">
            <a:avLst/>
          </a:prstGeom>
          <a:noFill/>
          <a:ln w="28575">
            <a:solidFill>
              <a:schemeClr val="tx1"/>
            </a:solidFill>
            <a:round/>
            <a:headEnd type="none" w="sm" len="sm"/>
            <a:tailEnd type="none" w="sm" len="sm"/>
          </a:ln>
        </p:spPr>
        <p:txBody>
          <a:bodyPr wrap="none" anchor="ctr"/>
          <a:lstStyle/>
          <a:p>
            <a:endParaRPr lang="en-US">
              <a:solidFill>
                <a:srgbClr val="CC9900"/>
              </a:solidFill>
            </a:endParaRPr>
          </a:p>
        </p:txBody>
      </p:sp>
      <p:sp>
        <p:nvSpPr>
          <p:cNvPr id="10" name="TextBox 9"/>
          <p:cNvSpPr txBox="1"/>
          <p:nvPr/>
        </p:nvSpPr>
        <p:spPr>
          <a:xfrm>
            <a:off x="609600" y="3657600"/>
            <a:ext cx="1143000" cy="461963"/>
          </a:xfrm>
          <a:prstGeom prst="rect">
            <a:avLst/>
          </a:prstGeom>
          <a:noFill/>
        </p:spPr>
        <p:txBody>
          <a:bodyPr>
            <a:spAutoFit/>
          </a:bodyPr>
          <a:lstStyle/>
          <a:p>
            <a:pPr algn="ctr">
              <a:defRPr/>
            </a:pPr>
            <a:r>
              <a:rPr lang="en-US" sz="2400" b="1" i="1" u="sng" dirty="0">
                <a:solidFill>
                  <a:prstClr val="black"/>
                </a:solidFill>
                <a:effectLst>
                  <a:outerShdw blurRad="38100" dist="38100" dir="2700000" algn="tl">
                    <a:srgbClr val="000000">
                      <a:alpha val="43137"/>
                    </a:srgbClr>
                  </a:outerShdw>
                </a:effectLst>
              </a:rPr>
              <a:t>Today</a:t>
            </a:r>
          </a:p>
        </p:txBody>
      </p:sp>
      <p:sp>
        <p:nvSpPr>
          <p:cNvPr id="11" name="Rectangle 6"/>
          <p:cNvSpPr>
            <a:spLocks noChangeArrowheads="1"/>
          </p:cNvSpPr>
          <p:nvPr/>
        </p:nvSpPr>
        <p:spPr bwMode="auto">
          <a:xfrm>
            <a:off x="9906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smtClean="0">
                <a:solidFill>
                  <a:prstClr val="black"/>
                </a:solidFill>
                <a:effectLst>
                  <a:outerShdw blurRad="38100" dist="38100" dir="2700000" algn="tl">
                    <a:srgbClr val="000000">
                      <a:alpha val="43137"/>
                    </a:srgbClr>
                  </a:outerShdw>
                </a:effectLst>
              </a:rPr>
              <a:t>-PMT</a:t>
            </a:r>
            <a:endParaRPr lang="en-US" sz="3200" b="1" i="1" dirty="0">
              <a:solidFill>
                <a:prstClr val="black"/>
              </a:solidFill>
              <a:effectLst>
                <a:outerShdw blurRad="38100" dist="38100" dir="2700000" algn="tl">
                  <a:srgbClr val="000000">
                    <a:alpha val="43137"/>
                  </a:srgbClr>
                </a:outerShdw>
              </a:effectLst>
            </a:endParaRPr>
          </a:p>
        </p:txBody>
      </p:sp>
      <p:cxnSp>
        <p:nvCxnSpPr>
          <p:cNvPr id="13" name="Straight Arrow Connector 12"/>
          <p:cNvCxnSpPr/>
          <p:nvPr/>
        </p:nvCxnSpPr>
        <p:spPr>
          <a:xfrm rot="5400000" flipH="1" flipV="1">
            <a:off x="915988" y="3581400"/>
            <a:ext cx="30321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8"/>
          <p:cNvSpPr>
            <a:spLocks noChangeArrowheads="1"/>
          </p:cNvSpPr>
          <p:nvPr/>
        </p:nvSpPr>
        <p:spPr bwMode="auto">
          <a:xfrm>
            <a:off x="24384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4000" b="1" i="1" dirty="0" err="1">
                <a:solidFill>
                  <a:prstClr val="black"/>
                </a:solidFill>
                <a:effectLst>
                  <a:outerShdw blurRad="38100" dist="38100" dir="2700000" algn="tl">
                    <a:srgbClr val="000000">
                      <a:alpha val="43137"/>
                    </a:srgbClr>
                  </a:outerShdw>
                </a:effectLst>
              </a:rPr>
              <a:t>i</a:t>
            </a:r>
            <a:endParaRPr lang="en-US" sz="4000" b="1" i="1" dirty="0">
              <a:solidFill>
                <a:prstClr val="black"/>
              </a:solidFill>
              <a:effectLst>
                <a:outerShdw blurRad="38100" dist="38100" dir="2700000" algn="tl">
                  <a:srgbClr val="000000">
                    <a:alpha val="43137"/>
                  </a:srgbClr>
                </a:outerShdw>
              </a:effectLst>
            </a:endParaRPr>
          </a:p>
        </p:txBody>
      </p:sp>
      <p:sp>
        <p:nvSpPr>
          <p:cNvPr id="16" name="Rectangle 9"/>
          <p:cNvSpPr>
            <a:spLocks noChangeArrowheads="1"/>
          </p:cNvSpPr>
          <p:nvPr/>
        </p:nvSpPr>
        <p:spPr bwMode="auto">
          <a:xfrm>
            <a:off x="38862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N</a:t>
            </a:r>
          </a:p>
        </p:txBody>
      </p:sp>
      <p:sp>
        <p:nvSpPr>
          <p:cNvPr id="17" name="Rectangle 10"/>
          <p:cNvSpPr>
            <a:spLocks noChangeArrowheads="1"/>
          </p:cNvSpPr>
          <p:nvPr/>
        </p:nvSpPr>
        <p:spPr bwMode="auto">
          <a:xfrm>
            <a:off x="54102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CPT</a:t>
            </a:r>
          </a:p>
        </p:txBody>
      </p:sp>
      <p:sp>
        <p:nvSpPr>
          <p:cNvPr id="18" name="Rectangle 11"/>
          <p:cNvSpPr>
            <a:spLocks noChangeArrowheads="1"/>
          </p:cNvSpPr>
          <p:nvPr/>
        </p:nvSpPr>
        <p:spPr bwMode="auto">
          <a:xfrm>
            <a:off x="68580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FV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500"/>
                            </p:stCondLst>
                            <p:childTnLst>
                              <p:par>
                                <p:cTn id="41" presetID="53" presetClass="entr" presetSubtype="0" fill="hold" grpId="0" nodeType="afterEffect">
                                  <p:stCondLst>
                                    <p:cond delay="20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p:bldP spid="11" grpId="0" animBg="1"/>
      <p:bldP spid="15" grpId="0" animBg="1"/>
      <p:bldP spid="16" grpId="0" animBg="1"/>
      <p:bldP spid="17" grpId="0" animBg="1"/>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9C04EAB-3976-43A2-889D-3935625B8756}" type="slidenum">
              <a:rPr lang="en-US">
                <a:solidFill>
                  <a:srgbClr val="DABA89"/>
                </a:solidFill>
                <a:latin typeface="Arial" pitchFamily="34" charset="0"/>
              </a:rPr>
              <a:pPr/>
              <a:t>72</a:t>
            </a:fld>
            <a:endParaRPr lang="en-US">
              <a:solidFill>
                <a:srgbClr val="DABA89"/>
              </a:solidFill>
              <a:latin typeface="Arial" pitchFamily="34" charset="0"/>
            </a:endParaRPr>
          </a:p>
        </p:txBody>
      </p:sp>
      <p:sp>
        <p:nvSpPr>
          <p:cNvPr id="5" name="Text Box 6"/>
          <p:cNvSpPr txBox="1">
            <a:spLocks noChangeArrowheads="1"/>
          </p:cNvSpPr>
          <p:nvPr/>
        </p:nvSpPr>
        <p:spPr bwMode="auto">
          <a:xfrm>
            <a:off x="2133600" y="685800"/>
            <a:ext cx="5181600" cy="830263"/>
          </a:xfrm>
          <a:prstGeom prst="rect">
            <a:avLst/>
          </a:prstGeom>
          <a:noFill/>
          <a:ln w="9525">
            <a:noFill/>
            <a:miter lim="800000"/>
            <a:headEnd/>
            <a:tailEnd/>
          </a:ln>
        </p:spPr>
        <p:txBody>
          <a:bodyPr>
            <a:spAutoFit/>
          </a:bodyPr>
          <a:lstStyle/>
          <a:p>
            <a:pPr algn="ctr">
              <a:buFont typeface="Wingdings" pitchFamily="2" charset="2"/>
              <a:buNone/>
              <a:defRPr/>
            </a:pPr>
            <a:r>
              <a:rPr lang="en-US" sz="4800" b="1" i="1" u="sng" dirty="0">
                <a:solidFill>
                  <a:prstClr val="black"/>
                </a:solidFill>
                <a:effectLst>
                  <a:outerShdw blurRad="38100" dist="38100" dir="2700000" algn="tl">
                    <a:srgbClr val="000000">
                      <a:alpha val="43137"/>
                    </a:srgbClr>
                  </a:outerShdw>
                </a:effectLst>
              </a:rPr>
              <a:t>3. Sinking Fund</a:t>
            </a:r>
            <a:endParaRPr lang="en-US" sz="4000" b="1" i="1" u="sng" dirty="0">
              <a:solidFill>
                <a:prstClr val="black"/>
              </a:solidFill>
              <a:effectLst>
                <a:outerShdw blurRad="38100" dist="38100" dir="2700000" algn="tl">
                  <a:srgbClr val="000000">
                    <a:alpha val="43137"/>
                  </a:srgbClr>
                </a:outerShdw>
              </a:effectLst>
            </a:endParaRPr>
          </a:p>
        </p:txBody>
      </p:sp>
      <p:sp>
        <p:nvSpPr>
          <p:cNvPr id="6" name="AutoShape 5"/>
          <p:cNvSpPr>
            <a:spLocks noChangeArrowheads="1"/>
          </p:cNvSpPr>
          <p:nvPr/>
        </p:nvSpPr>
        <p:spPr bwMode="auto">
          <a:xfrm>
            <a:off x="22098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i="1" dirty="0">
                <a:solidFill>
                  <a:prstClr val="black"/>
                </a:solidFill>
                <a:effectLst>
                  <a:outerShdw blurRad="38100" dist="38100" dir="2700000" algn="tl">
                    <a:srgbClr val="000000">
                      <a:alpha val="43137"/>
                    </a:srgbClr>
                  </a:outerShdw>
                </a:effectLst>
              </a:rPr>
              <a:t>?</a:t>
            </a:r>
          </a:p>
        </p:txBody>
      </p:sp>
      <p:sp>
        <p:nvSpPr>
          <p:cNvPr id="7" name="AutoShape 2"/>
          <p:cNvSpPr>
            <a:spLocks noChangeArrowheads="1"/>
          </p:cNvSpPr>
          <p:nvPr/>
        </p:nvSpPr>
        <p:spPr bwMode="auto">
          <a:xfrm>
            <a:off x="37338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i="1" dirty="0">
                <a:solidFill>
                  <a:prstClr val="black"/>
                </a:solidFill>
                <a:effectLst>
                  <a:outerShdw blurRad="38100" dist="38100" dir="2700000" algn="tl">
                    <a:srgbClr val="000000">
                      <a:alpha val="43137"/>
                    </a:srgbClr>
                  </a:outerShdw>
                </a:effectLst>
              </a:rPr>
              <a:t>?</a:t>
            </a:r>
          </a:p>
        </p:txBody>
      </p:sp>
      <p:sp>
        <p:nvSpPr>
          <p:cNvPr id="8" name="AutoShape 3"/>
          <p:cNvSpPr>
            <a:spLocks noChangeArrowheads="1"/>
          </p:cNvSpPr>
          <p:nvPr/>
        </p:nvSpPr>
        <p:spPr bwMode="auto">
          <a:xfrm>
            <a:off x="53340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i="1" dirty="0">
                <a:solidFill>
                  <a:prstClr val="black"/>
                </a:solidFill>
                <a:effectLst>
                  <a:outerShdw blurRad="38100" dist="38100" dir="2700000" algn="tl">
                    <a:srgbClr val="000000">
                      <a:alpha val="43137"/>
                    </a:srgbClr>
                  </a:outerShdw>
                </a:effectLst>
              </a:rPr>
              <a:t>?</a:t>
            </a:r>
          </a:p>
        </p:txBody>
      </p:sp>
      <p:sp>
        <p:nvSpPr>
          <p:cNvPr id="9" name="AutoShape 4"/>
          <p:cNvSpPr>
            <a:spLocks noChangeArrowheads="1"/>
          </p:cNvSpPr>
          <p:nvPr/>
        </p:nvSpPr>
        <p:spPr bwMode="auto">
          <a:xfrm>
            <a:off x="7315200" y="2057400"/>
            <a:ext cx="914400" cy="13716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i="1" dirty="0">
                <a:solidFill>
                  <a:prstClr val="black"/>
                </a:solidFill>
                <a:effectLst>
                  <a:outerShdw blurRad="38100" dist="38100" dir="2700000" algn="tl">
                    <a:srgbClr val="000000">
                      <a:alpha val="43137"/>
                    </a:srgbClr>
                  </a:outerShdw>
                </a:effectLst>
              </a:rPr>
              <a:t>$</a:t>
            </a:r>
          </a:p>
        </p:txBody>
      </p:sp>
      <p:sp>
        <p:nvSpPr>
          <p:cNvPr id="419850" name="Line 12"/>
          <p:cNvSpPr>
            <a:spLocks noChangeShapeType="1"/>
          </p:cNvSpPr>
          <p:nvPr/>
        </p:nvSpPr>
        <p:spPr bwMode="auto">
          <a:xfrm>
            <a:off x="914400" y="3429000"/>
            <a:ext cx="7315200" cy="0"/>
          </a:xfrm>
          <a:prstGeom prst="line">
            <a:avLst/>
          </a:prstGeom>
          <a:noFill/>
          <a:ln w="28575">
            <a:solidFill>
              <a:schemeClr val="tx1"/>
            </a:solidFill>
            <a:round/>
            <a:headEnd type="none" w="sm" len="sm"/>
            <a:tailEnd type="none" w="sm" len="sm"/>
          </a:ln>
        </p:spPr>
        <p:txBody>
          <a:bodyPr wrap="none" anchor="ctr"/>
          <a:lstStyle/>
          <a:p>
            <a:endParaRPr lang="en-US">
              <a:solidFill>
                <a:srgbClr val="CC9900"/>
              </a:solidFill>
            </a:endParaRPr>
          </a:p>
        </p:txBody>
      </p:sp>
      <p:sp>
        <p:nvSpPr>
          <p:cNvPr id="11" name="Rectangle 9"/>
          <p:cNvSpPr>
            <a:spLocks noChangeArrowheads="1"/>
          </p:cNvSpPr>
          <p:nvPr/>
        </p:nvSpPr>
        <p:spPr bwMode="auto">
          <a:xfrm>
            <a:off x="11430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FV</a:t>
            </a:r>
          </a:p>
        </p:txBody>
      </p:sp>
      <p:sp>
        <p:nvSpPr>
          <p:cNvPr id="12" name="Rectangle 8"/>
          <p:cNvSpPr>
            <a:spLocks noChangeArrowheads="1"/>
          </p:cNvSpPr>
          <p:nvPr/>
        </p:nvSpPr>
        <p:spPr bwMode="auto">
          <a:xfrm>
            <a:off x="25908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4000" b="1" i="1" dirty="0" err="1">
                <a:solidFill>
                  <a:prstClr val="black"/>
                </a:solidFill>
                <a:effectLst>
                  <a:outerShdw blurRad="38100" dist="38100" dir="2700000" algn="tl">
                    <a:srgbClr val="000000">
                      <a:alpha val="43137"/>
                    </a:srgbClr>
                  </a:outerShdw>
                </a:effectLst>
              </a:rPr>
              <a:t>i</a:t>
            </a:r>
            <a:endParaRPr lang="en-US" sz="4000" b="1" i="1" dirty="0">
              <a:solidFill>
                <a:prstClr val="black"/>
              </a:solidFill>
              <a:effectLst>
                <a:outerShdw blurRad="38100" dist="38100" dir="2700000" algn="tl">
                  <a:srgbClr val="000000">
                    <a:alpha val="43137"/>
                  </a:srgbClr>
                </a:outerShdw>
              </a:effectLst>
            </a:endParaRPr>
          </a:p>
        </p:txBody>
      </p:sp>
      <p:sp>
        <p:nvSpPr>
          <p:cNvPr id="13" name="Rectangle 7"/>
          <p:cNvSpPr>
            <a:spLocks noChangeArrowheads="1"/>
          </p:cNvSpPr>
          <p:nvPr/>
        </p:nvSpPr>
        <p:spPr bwMode="auto">
          <a:xfrm>
            <a:off x="40386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N</a:t>
            </a:r>
          </a:p>
        </p:txBody>
      </p:sp>
      <p:sp>
        <p:nvSpPr>
          <p:cNvPr id="14" name="Rectangle 10"/>
          <p:cNvSpPr>
            <a:spLocks noChangeArrowheads="1"/>
          </p:cNvSpPr>
          <p:nvPr/>
        </p:nvSpPr>
        <p:spPr bwMode="auto">
          <a:xfrm>
            <a:off x="54864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CPT</a:t>
            </a:r>
          </a:p>
        </p:txBody>
      </p:sp>
      <p:sp>
        <p:nvSpPr>
          <p:cNvPr id="15" name="Rectangle 11"/>
          <p:cNvSpPr>
            <a:spLocks noChangeArrowheads="1"/>
          </p:cNvSpPr>
          <p:nvPr/>
        </p:nvSpPr>
        <p:spPr bwMode="auto">
          <a:xfrm>
            <a:off x="69342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PMT</a:t>
            </a:r>
          </a:p>
        </p:txBody>
      </p:sp>
      <p:sp>
        <p:nvSpPr>
          <p:cNvPr id="16" name="TextBox 15"/>
          <p:cNvSpPr txBox="1"/>
          <p:nvPr/>
        </p:nvSpPr>
        <p:spPr>
          <a:xfrm>
            <a:off x="0" y="3886200"/>
            <a:ext cx="1143000" cy="461963"/>
          </a:xfrm>
          <a:prstGeom prst="rect">
            <a:avLst/>
          </a:prstGeom>
          <a:noFill/>
        </p:spPr>
        <p:txBody>
          <a:bodyPr>
            <a:spAutoFit/>
          </a:bodyPr>
          <a:lstStyle/>
          <a:p>
            <a:pPr algn="ctr">
              <a:defRPr/>
            </a:pPr>
            <a:r>
              <a:rPr lang="en-US" sz="2400" b="1" i="1" u="sng" dirty="0">
                <a:solidFill>
                  <a:prstClr val="black"/>
                </a:solidFill>
                <a:effectLst>
                  <a:outerShdw blurRad="38100" dist="38100" dir="2700000" algn="tl">
                    <a:srgbClr val="000000">
                      <a:alpha val="43137"/>
                    </a:srgbClr>
                  </a:outerShdw>
                </a:effectLst>
              </a:rPr>
              <a:t>Today</a:t>
            </a:r>
          </a:p>
        </p:txBody>
      </p:sp>
      <p:cxnSp>
        <p:nvCxnSpPr>
          <p:cNvPr id="17" name="Straight Arrow Connector 16"/>
          <p:cNvCxnSpPr/>
          <p:nvPr/>
        </p:nvCxnSpPr>
        <p:spPr>
          <a:xfrm rot="5400000" flipH="1" flipV="1">
            <a:off x="648494" y="3694906"/>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4958576-934D-4D6B-859C-2AC9DDE175DD}" type="slidenum">
              <a:rPr lang="en-US">
                <a:solidFill>
                  <a:srgbClr val="DABA89"/>
                </a:solidFill>
                <a:latin typeface="Arial" pitchFamily="34" charset="0"/>
              </a:rPr>
              <a:pPr/>
              <a:t>73</a:t>
            </a:fld>
            <a:endParaRPr lang="en-US">
              <a:solidFill>
                <a:srgbClr val="DABA89"/>
              </a:solidFill>
              <a:latin typeface="Arial" pitchFamily="34" charset="0"/>
            </a:endParaRPr>
          </a:p>
        </p:txBody>
      </p:sp>
      <p:sp>
        <p:nvSpPr>
          <p:cNvPr id="5" name="Text Box 4"/>
          <p:cNvSpPr txBox="1">
            <a:spLocks noChangeArrowheads="1"/>
          </p:cNvSpPr>
          <p:nvPr/>
        </p:nvSpPr>
        <p:spPr bwMode="auto">
          <a:xfrm>
            <a:off x="1143000" y="304800"/>
            <a:ext cx="6721475" cy="1311275"/>
          </a:xfrm>
          <a:prstGeom prst="rect">
            <a:avLst/>
          </a:prstGeom>
          <a:noFill/>
          <a:ln w="9525">
            <a:noFill/>
            <a:miter lim="800000"/>
            <a:headEnd/>
            <a:tailEnd/>
          </a:ln>
        </p:spPr>
        <p:txBody>
          <a:bodyPr>
            <a:spAutoFit/>
          </a:bodyPr>
          <a:lstStyle/>
          <a:p>
            <a:pPr algn="ctr">
              <a:buFont typeface="Wingdings" pitchFamily="2" charset="2"/>
              <a:buNone/>
              <a:defRPr/>
            </a:pPr>
            <a:r>
              <a:rPr lang="en-US" sz="4000" b="1" i="1" dirty="0">
                <a:solidFill>
                  <a:prstClr val="black"/>
                </a:solidFill>
                <a:effectLst>
                  <a:outerShdw blurRad="38100" dist="38100" dir="2700000" algn="tl">
                    <a:srgbClr val="000000">
                      <a:alpha val="43137"/>
                    </a:srgbClr>
                  </a:outerShdw>
                </a:effectLst>
              </a:rPr>
              <a:t>4. </a:t>
            </a:r>
            <a:r>
              <a:rPr lang="en-US" sz="4000" b="1" i="1" u="sng" dirty="0">
                <a:solidFill>
                  <a:prstClr val="black"/>
                </a:solidFill>
                <a:effectLst>
                  <a:outerShdw blurRad="38100" dist="38100" dir="2700000" algn="tl">
                    <a:srgbClr val="000000">
                      <a:alpha val="43137"/>
                    </a:srgbClr>
                  </a:outerShdw>
                </a:effectLst>
              </a:rPr>
              <a:t>Present Value Single Payment</a:t>
            </a:r>
            <a:endParaRPr lang="en-US" sz="3200" b="1" i="1" u="sng" dirty="0">
              <a:solidFill>
                <a:prstClr val="black"/>
              </a:solidFill>
              <a:effectLst>
                <a:outerShdw blurRad="38100" dist="38100" dir="2700000" algn="tl">
                  <a:srgbClr val="000000">
                    <a:alpha val="43137"/>
                  </a:srgbClr>
                </a:outerShdw>
              </a:effectLst>
            </a:endParaRPr>
          </a:p>
        </p:txBody>
      </p:sp>
      <p:sp>
        <p:nvSpPr>
          <p:cNvPr id="6" name="AutoShape 3"/>
          <p:cNvSpPr>
            <a:spLocks noChangeArrowheads="1"/>
          </p:cNvSpPr>
          <p:nvPr/>
        </p:nvSpPr>
        <p:spPr bwMode="auto">
          <a:xfrm>
            <a:off x="9144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i="1" dirty="0">
                <a:solidFill>
                  <a:prstClr val="black"/>
                </a:solidFill>
                <a:effectLst>
                  <a:outerShdw blurRad="38100" dist="38100" dir="2700000" algn="tl">
                    <a:srgbClr val="000000">
                      <a:alpha val="43137"/>
                    </a:srgbClr>
                  </a:outerShdw>
                </a:effectLst>
              </a:rPr>
              <a:t>?</a:t>
            </a:r>
          </a:p>
        </p:txBody>
      </p:sp>
      <p:sp>
        <p:nvSpPr>
          <p:cNvPr id="7" name="AutoShape 2"/>
          <p:cNvSpPr>
            <a:spLocks noChangeArrowheads="1"/>
          </p:cNvSpPr>
          <p:nvPr/>
        </p:nvSpPr>
        <p:spPr bwMode="auto">
          <a:xfrm>
            <a:off x="7391400" y="2057400"/>
            <a:ext cx="914400" cy="13716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i="1" dirty="0">
                <a:solidFill>
                  <a:prstClr val="black"/>
                </a:solidFill>
                <a:effectLst>
                  <a:outerShdw blurRad="38100" dist="38100" dir="2700000" algn="tl">
                    <a:srgbClr val="000000">
                      <a:alpha val="43137"/>
                    </a:srgbClr>
                  </a:outerShdw>
                </a:effectLst>
              </a:rPr>
              <a:t>$</a:t>
            </a:r>
          </a:p>
        </p:txBody>
      </p:sp>
      <p:sp>
        <p:nvSpPr>
          <p:cNvPr id="420872" name="Line 10"/>
          <p:cNvSpPr>
            <a:spLocks noChangeShapeType="1"/>
          </p:cNvSpPr>
          <p:nvPr/>
        </p:nvSpPr>
        <p:spPr bwMode="auto">
          <a:xfrm>
            <a:off x="914400" y="3429000"/>
            <a:ext cx="7391400" cy="0"/>
          </a:xfrm>
          <a:prstGeom prst="line">
            <a:avLst/>
          </a:prstGeom>
          <a:noFill/>
          <a:ln w="28575">
            <a:solidFill>
              <a:schemeClr val="tx1"/>
            </a:solidFill>
            <a:round/>
            <a:headEnd type="none" w="sm" len="sm"/>
            <a:tailEnd type="none" w="sm" len="sm"/>
          </a:ln>
        </p:spPr>
        <p:txBody>
          <a:bodyPr wrap="none" anchor="ctr"/>
          <a:lstStyle/>
          <a:p>
            <a:endParaRPr lang="en-US">
              <a:solidFill>
                <a:srgbClr val="CC9900"/>
              </a:solidFill>
            </a:endParaRPr>
          </a:p>
        </p:txBody>
      </p:sp>
      <p:sp>
        <p:nvSpPr>
          <p:cNvPr id="9" name="Rectangle 6"/>
          <p:cNvSpPr>
            <a:spLocks noChangeArrowheads="1"/>
          </p:cNvSpPr>
          <p:nvPr/>
        </p:nvSpPr>
        <p:spPr bwMode="auto">
          <a:xfrm>
            <a:off x="914400" y="4267200"/>
            <a:ext cx="1295400" cy="914400"/>
          </a:xfrm>
          <a:prstGeom prst="rect">
            <a:avLst/>
          </a:prstGeom>
          <a:solidFill>
            <a:schemeClr val="accent1"/>
          </a:solidFill>
          <a:ln w="9525">
            <a:solidFill>
              <a:schemeClr val="tx1"/>
            </a:solidFill>
            <a:miter lim="800000"/>
            <a:headEnd/>
            <a:tailEnd/>
          </a:ln>
        </p:spPr>
        <p:txBody>
          <a:bodyPr wrap="none" anchor="ctr"/>
          <a:lstStyle/>
          <a:p>
            <a:pPr algn="ctr">
              <a:buFont typeface="Wingdings" pitchFamily="2" charset="2"/>
              <a:buNone/>
              <a:defRPr/>
            </a:pPr>
            <a:r>
              <a:rPr lang="en-US" sz="3200" b="1" i="1" dirty="0" smtClean="0">
                <a:solidFill>
                  <a:prstClr val="black"/>
                </a:solidFill>
                <a:effectLst>
                  <a:outerShdw blurRad="38100" dist="38100" dir="2700000" algn="tl">
                    <a:srgbClr val="000000">
                      <a:alpha val="43137"/>
                    </a:srgbClr>
                  </a:outerShdw>
                </a:effectLst>
              </a:rPr>
              <a:t>-FV</a:t>
            </a:r>
            <a:endParaRPr lang="en-US" sz="3200" b="1" i="1" dirty="0">
              <a:solidFill>
                <a:prstClr val="black"/>
              </a:solidFill>
              <a:effectLst>
                <a:outerShdw blurRad="38100" dist="38100" dir="2700000" algn="tl">
                  <a:srgbClr val="000000">
                    <a:alpha val="43137"/>
                  </a:srgbClr>
                </a:outerShdw>
              </a:effectLst>
            </a:endParaRPr>
          </a:p>
        </p:txBody>
      </p:sp>
      <p:sp>
        <p:nvSpPr>
          <p:cNvPr id="10" name="Rectangle 7"/>
          <p:cNvSpPr>
            <a:spLocks noChangeArrowheads="1"/>
          </p:cNvSpPr>
          <p:nvPr/>
        </p:nvSpPr>
        <p:spPr bwMode="auto">
          <a:xfrm>
            <a:off x="2438400" y="4267200"/>
            <a:ext cx="1295400" cy="914400"/>
          </a:xfrm>
          <a:prstGeom prst="rect">
            <a:avLst/>
          </a:prstGeom>
          <a:solidFill>
            <a:schemeClr val="accent1"/>
          </a:solidFill>
          <a:ln w="9525">
            <a:solidFill>
              <a:schemeClr val="tx1"/>
            </a:solidFill>
            <a:miter lim="800000"/>
            <a:headEnd/>
            <a:tailEnd/>
          </a:ln>
        </p:spPr>
        <p:txBody>
          <a:bodyPr wrap="none" anchor="ctr"/>
          <a:lstStyle/>
          <a:p>
            <a:pPr algn="ctr">
              <a:buFont typeface="Wingdings" pitchFamily="2" charset="2"/>
              <a:buNone/>
              <a:defRPr/>
            </a:pPr>
            <a:r>
              <a:rPr lang="en-US" sz="4000" b="1" i="1" dirty="0" err="1">
                <a:solidFill>
                  <a:prstClr val="black"/>
                </a:solidFill>
                <a:effectLst>
                  <a:outerShdw blurRad="38100" dist="38100" dir="2700000" algn="tl">
                    <a:srgbClr val="000000">
                      <a:alpha val="43137"/>
                    </a:srgbClr>
                  </a:outerShdw>
                </a:effectLst>
              </a:rPr>
              <a:t>i</a:t>
            </a:r>
            <a:endParaRPr lang="en-US" sz="4000" b="1" i="1" dirty="0">
              <a:solidFill>
                <a:prstClr val="black"/>
              </a:solidFill>
              <a:effectLst>
                <a:outerShdw blurRad="38100" dist="38100" dir="2700000" algn="tl">
                  <a:srgbClr val="000000">
                    <a:alpha val="43137"/>
                  </a:srgbClr>
                </a:outerShdw>
              </a:effectLst>
            </a:endParaRPr>
          </a:p>
        </p:txBody>
      </p:sp>
      <p:sp>
        <p:nvSpPr>
          <p:cNvPr id="11" name="Rectangle 8"/>
          <p:cNvSpPr>
            <a:spLocks noChangeArrowheads="1"/>
          </p:cNvSpPr>
          <p:nvPr/>
        </p:nvSpPr>
        <p:spPr bwMode="auto">
          <a:xfrm>
            <a:off x="3962400" y="4267200"/>
            <a:ext cx="1295400" cy="914400"/>
          </a:xfrm>
          <a:prstGeom prst="rect">
            <a:avLst/>
          </a:prstGeom>
          <a:solidFill>
            <a:schemeClr val="accent1"/>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N</a:t>
            </a:r>
          </a:p>
        </p:txBody>
      </p:sp>
      <p:sp>
        <p:nvSpPr>
          <p:cNvPr id="12" name="Rectangle 9"/>
          <p:cNvSpPr>
            <a:spLocks noChangeArrowheads="1"/>
          </p:cNvSpPr>
          <p:nvPr/>
        </p:nvSpPr>
        <p:spPr bwMode="auto">
          <a:xfrm>
            <a:off x="5486400" y="4267200"/>
            <a:ext cx="1295400" cy="914400"/>
          </a:xfrm>
          <a:prstGeom prst="rect">
            <a:avLst/>
          </a:prstGeom>
          <a:solidFill>
            <a:schemeClr val="accent1"/>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CPT</a:t>
            </a:r>
          </a:p>
        </p:txBody>
      </p:sp>
      <p:sp>
        <p:nvSpPr>
          <p:cNvPr id="13" name="Rectangle 5"/>
          <p:cNvSpPr>
            <a:spLocks noChangeArrowheads="1"/>
          </p:cNvSpPr>
          <p:nvPr/>
        </p:nvSpPr>
        <p:spPr bwMode="auto">
          <a:xfrm>
            <a:off x="6934200" y="4267200"/>
            <a:ext cx="1295400" cy="914400"/>
          </a:xfrm>
          <a:prstGeom prst="rect">
            <a:avLst/>
          </a:prstGeom>
          <a:solidFill>
            <a:schemeClr val="accent1"/>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effectLst>
                  <a:outerShdw blurRad="38100" dist="38100" dir="2700000" algn="tl">
                    <a:srgbClr val="000000">
                      <a:alpha val="43137"/>
                    </a:srgbClr>
                  </a:outerShdw>
                </a:effectLst>
              </a:rPr>
              <a:t>PV</a:t>
            </a:r>
          </a:p>
        </p:txBody>
      </p:sp>
    </p:spTree>
  </p:cSld>
  <p:clrMapOvr>
    <a:masterClrMapping/>
  </p:clrMapOvr>
  <p:transition>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3B73964-598B-4BF3-B3F0-0FBDA452A17F}" type="slidenum">
              <a:rPr lang="en-US">
                <a:solidFill>
                  <a:srgbClr val="DABA89"/>
                </a:solidFill>
                <a:latin typeface="Arial" pitchFamily="34" charset="0"/>
              </a:rPr>
              <a:pPr/>
              <a:t>74</a:t>
            </a:fld>
            <a:endParaRPr lang="en-US">
              <a:solidFill>
                <a:srgbClr val="DABA89"/>
              </a:solidFill>
              <a:latin typeface="Arial" pitchFamily="34" charset="0"/>
            </a:endParaRPr>
          </a:p>
        </p:txBody>
      </p:sp>
      <p:sp>
        <p:nvSpPr>
          <p:cNvPr id="5" name="Text Box 6"/>
          <p:cNvSpPr txBox="1">
            <a:spLocks noChangeArrowheads="1"/>
          </p:cNvSpPr>
          <p:nvPr/>
        </p:nvSpPr>
        <p:spPr bwMode="auto">
          <a:xfrm>
            <a:off x="949325" y="457200"/>
            <a:ext cx="7461250" cy="769938"/>
          </a:xfrm>
          <a:prstGeom prst="rect">
            <a:avLst/>
          </a:prstGeom>
          <a:noFill/>
          <a:ln w="9525">
            <a:noFill/>
            <a:miter lim="800000"/>
            <a:headEnd/>
            <a:tailEnd/>
          </a:ln>
        </p:spPr>
        <p:txBody>
          <a:bodyPr wrap="none">
            <a:spAutoFit/>
          </a:bodyPr>
          <a:lstStyle/>
          <a:p>
            <a:pPr algn="ctr">
              <a:buFont typeface="Wingdings" pitchFamily="2" charset="2"/>
              <a:buNone/>
              <a:defRPr/>
            </a:pPr>
            <a:r>
              <a:rPr lang="en-US" sz="4400" i="1" dirty="0">
                <a:solidFill>
                  <a:prstClr val="black"/>
                </a:solidFill>
              </a:rPr>
              <a:t>5. </a:t>
            </a:r>
            <a:r>
              <a:rPr lang="en-US" sz="4400" i="1" u="sng" dirty="0">
                <a:solidFill>
                  <a:prstClr val="black"/>
                </a:solidFill>
              </a:rPr>
              <a:t>Present Value of the Annuity</a:t>
            </a:r>
            <a:endParaRPr lang="en-US" sz="3200" i="1" u="sng" dirty="0">
              <a:solidFill>
                <a:prstClr val="black"/>
              </a:solidFill>
            </a:endParaRPr>
          </a:p>
        </p:txBody>
      </p:sp>
      <p:sp>
        <p:nvSpPr>
          <p:cNvPr id="6" name="AutoShape 4"/>
          <p:cNvSpPr>
            <a:spLocks noChangeArrowheads="1"/>
          </p:cNvSpPr>
          <p:nvPr/>
        </p:nvSpPr>
        <p:spPr bwMode="auto">
          <a:xfrm>
            <a:off x="609600" y="1676400"/>
            <a:ext cx="1600200" cy="17526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8800" b="1" i="1" dirty="0">
                <a:solidFill>
                  <a:prstClr val="black"/>
                </a:solidFill>
              </a:rPr>
              <a:t>?</a:t>
            </a:r>
          </a:p>
        </p:txBody>
      </p:sp>
      <p:sp>
        <p:nvSpPr>
          <p:cNvPr id="7" name="AutoShape 2"/>
          <p:cNvSpPr>
            <a:spLocks noChangeArrowheads="1"/>
          </p:cNvSpPr>
          <p:nvPr/>
        </p:nvSpPr>
        <p:spPr bwMode="auto">
          <a:xfrm>
            <a:off x="29718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dirty="0">
                <a:solidFill>
                  <a:prstClr val="black"/>
                </a:solidFill>
              </a:rPr>
              <a:t>$</a:t>
            </a:r>
          </a:p>
        </p:txBody>
      </p:sp>
      <p:sp>
        <p:nvSpPr>
          <p:cNvPr id="8" name="AutoShape 3"/>
          <p:cNvSpPr>
            <a:spLocks noChangeArrowheads="1"/>
          </p:cNvSpPr>
          <p:nvPr/>
        </p:nvSpPr>
        <p:spPr bwMode="auto">
          <a:xfrm>
            <a:off x="49530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dirty="0">
                <a:solidFill>
                  <a:prstClr val="black"/>
                </a:solidFill>
              </a:rPr>
              <a:t>$</a:t>
            </a:r>
          </a:p>
        </p:txBody>
      </p:sp>
      <p:sp>
        <p:nvSpPr>
          <p:cNvPr id="9" name="AutoShape 12"/>
          <p:cNvSpPr>
            <a:spLocks noChangeArrowheads="1"/>
          </p:cNvSpPr>
          <p:nvPr/>
        </p:nvSpPr>
        <p:spPr bwMode="auto">
          <a:xfrm>
            <a:off x="6934200" y="2590800"/>
            <a:ext cx="12954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dirty="0">
                <a:solidFill>
                  <a:prstClr val="black"/>
                </a:solidFill>
              </a:rPr>
              <a:t>$</a:t>
            </a:r>
          </a:p>
        </p:txBody>
      </p:sp>
      <p:sp>
        <p:nvSpPr>
          <p:cNvPr id="421898" name="Line 5"/>
          <p:cNvSpPr>
            <a:spLocks noChangeShapeType="1"/>
          </p:cNvSpPr>
          <p:nvPr/>
        </p:nvSpPr>
        <p:spPr bwMode="auto">
          <a:xfrm>
            <a:off x="609600" y="3429000"/>
            <a:ext cx="7620000" cy="0"/>
          </a:xfrm>
          <a:prstGeom prst="line">
            <a:avLst/>
          </a:prstGeom>
          <a:noFill/>
          <a:ln w="28575">
            <a:solidFill>
              <a:schemeClr val="tx1"/>
            </a:solidFill>
            <a:round/>
            <a:headEnd/>
            <a:tailEnd/>
          </a:ln>
        </p:spPr>
        <p:txBody>
          <a:bodyPr wrap="none" anchor="ctr"/>
          <a:lstStyle/>
          <a:p>
            <a:endParaRPr lang="en-US">
              <a:solidFill>
                <a:srgbClr val="CC9900"/>
              </a:solidFill>
            </a:endParaRPr>
          </a:p>
        </p:txBody>
      </p:sp>
      <p:sp>
        <p:nvSpPr>
          <p:cNvPr id="11" name="Rectangle 11"/>
          <p:cNvSpPr>
            <a:spLocks noChangeArrowheads="1"/>
          </p:cNvSpPr>
          <p:nvPr/>
        </p:nvSpPr>
        <p:spPr bwMode="auto">
          <a:xfrm>
            <a:off x="9144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i="1" dirty="0">
                <a:solidFill>
                  <a:prstClr val="black"/>
                </a:solidFill>
              </a:rPr>
              <a:t>PMT</a:t>
            </a:r>
          </a:p>
        </p:txBody>
      </p:sp>
      <p:sp>
        <p:nvSpPr>
          <p:cNvPr id="12" name="Rectangle 10"/>
          <p:cNvSpPr>
            <a:spLocks noChangeArrowheads="1"/>
          </p:cNvSpPr>
          <p:nvPr/>
        </p:nvSpPr>
        <p:spPr bwMode="auto">
          <a:xfrm>
            <a:off x="24384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4000" b="1" i="1" dirty="0" err="1">
                <a:solidFill>
                  <a:prstClr val="black"/>
                </a:solidFill>
              </a:rPr>
              <a:t>i</a:t>
            </a:r>
            <a:endParaRPr lang="en-US" sz="4000" b="1" i="1" dirty="0">
              <a:solidFill>
                <a:prstClr val="black"/>
              </a:solidFill>
            </a:endParaRPr>
          </a:p>
        </p:txBody>
      </p:sp>
      <p:sp>
        <p:nvSpPr>
          <p:cNvPr id="13" name="Rectangle 9"/>
          <p:cNvSpPr>
            <a:spLocks noChangeArrowheads="1"/>
          </p:cNvSpPr>
          <p:nvPr/>
        </p:nvSpPr>
        <p:spPr bwMode="auto">
          <a:xfrm>
            <a:off x="39624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dirty="0">
                <a:solidFill>
                  <a:prstClr val="black"/>
                </a:solidFill>
              </a:rPr>
              <a:t>N</a:t>
            </a:r>
          </a:p>
        </p:txBody>
      </p:sp>
      <p:sp>
        <p:nvSpPr>
          <p:cNvPr id="14" name="Rectangle 8"/>
          <p:cNvSpPr>
            <a:spLocks noChangeArrowheads="1"/>
          </p:cNvSpPr>
          <p:nvPr/>
        </p:nvSpPr>
        <p:spPr bwMode="auto">
          <a:xfrm>
            <a:off x="54864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dirty="0">
                <a:solidFill>
                  <a:prstClr val="black"/>
                </a:solidFill>
              </a:rPr>
              <a:t>CPT</a:t>
            </a:r>
          </a:p>
        </p:txBody>
      </p:sp>
      <p:sp>
        <p:nvSpPr>
          <p:cNvPr id="15" name="Rectangle 7"/>
          <p:cNvSpPr>
            <a:spLocks noChangeArrowheads="1"/>
          </p:cNvSpPr>
          <p:nvPr/>
        </p:nvSpPr>
        <p:spPr bwMode="auto">
          <a:xfrm>
            <a:off x="69342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dirty="0">
                <a:solidFill>
                  <a:prstClr val="black"/>
                </a:solidFill>
              </a:rPr>
              <a:t>PV</a:t>
            </a:r>
          </a:p>
        </p:txBody>
      </p:sp>
    </p:spTree>
  </p:cSld>
  <p:clrMapOvr>
    <a:masterClrMapping/>
  </p:clrMapOvr>
  <p:transition>
    <p:whee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4ECE5BC-91EC-48DD-A712-BCBB4ED3FE2B}" type="slidenum">
              <a:rPr lang="en-US">
                <a:solidFill>
                  <a:srgbClr val="DABA89"/>
                </a:solidFill>
                <a:latin typeface="Arial" pitchFamily="34" charset="0"/>
              </a:rPr>
              <a:pPr/>
              <a:t>75</a:t>
            </a:fld>
            <a:endParaRPr lang="en-US">
              <a:solidFill>
                <a:srgbClr val="DABA89"/>
              </a:solidFill>
              <a:latin typeface="Arial" pitchFamily="34" charset="0"/>
            </a:endParaRPr>
          </a:p>
        </p:txBody>
      </p:sp>
      <p:sp>
        <p:nvSpPr>
          <p:cNvPr id="5" name="Text Box 5"/>
          <p:cNvSpPr txBox="1">
            <a:spLocks noChangeArrowheads="1"/>
          </p:cNvSpPr>
          <p:nvPr/>
        </p:nvSpPr>
        <p:spPr bwMode="auto">
          <a:xfrm>
            <a:off x="2743200" y="762000"/>
            <a:ext cx="4652963" cy="769938"/>
          </a:xfrm>
          <a:prstGeom prst="rect">
            <a:avLst/>
          </a:prstGeom>
          <a:noFill/>
          <a:ln w="9525">
            <a:noFill/>
            <a:miter lim="800000"/>
            <a:headEnd/>
            <a:tailEnd/>
          </a:ln>
        </p:spPr>
        <p:txBody>
          <a:bodyPr wrap="none">
            <a:spAutoFit/>
          </a:bodyPr>
          <a:lstStyle/>
          <a:p>
            <a:pPr algn="ctr">
              <a:buFont typeface="Wingdings" pitchFamily="2" charset="2"/>
              <a:buNone/>
              <a:defRPr/>
            </a:pPr>
            <a:r>
              <a:rPr lang="en-US" sz="4400" i="1" dirty="0">
                <a:solidFill>
                  <a:prstClr val="black"/>
                </a:solidFill>
              </a:rPr>
              <a:t>6. </a:t>
            </a:r>
            <a:r>
              <a:rPr lang="en-US" sz="4400" i="1" u="sng" dirty="0">
                <a:solidFill>
                  <a:prstClr val="black"/>
                </a:solidFill>
              </a:rPr>
              <a:t>Amortized Loans</a:t>
            </a:r>
            <a:endParaRPr lang="en-US" sz="3200" i="1" u="sng" dirty="0">
              <a:solidFill>
                <a:prstClr val="black"/>
              </a:solidFill>
            </a:endParaRPr>
          </a:p>
        </p:txBody>
      </p:sp>
      <p:sp>
        <p:nvSpPr>
          <p:cNvPr id="6" name="AutoShape 4"/>
          <p:cNvSpPr>
            <a:spLocks noChangeArrowheads="1"/>
          </p:cNvSpPr>
          <p:nvPr/>
        </p:nvSpPr>
        <p:spPr bwMode="auto">
          <a:xfrm>
            <a:off x="152400" y="990600"/>
            <a:ext cx="2057400" cy="24384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600" b="1" dirty="0">
                <a:solidFill>
                  <a:prstClr val="black"/>
                </a:solidFill>
              </a:rPr>
              <a:t>$</a:t>
            </a:r>
          </a:p>
        </p:txBody>
      </p:sp>
      <p:sp>
        <p:nvSpPr>
          <p:cNvPr id="7" name="AutoShape 2"/>
          <p:cNvSpPr>
            <a:spLocks noChangeArrowheads="1"/>
          </p:cNvSpPr>
          <p:nvPr/>
        </p:nvSpPr>
        <p:spPr bwMode="auto">
          <a:xfrm>
            <a:off x="3124200" y="2590800"/>
            <a:ext cx="11430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dirty="0">
                <a:solidFill>
                  <a:prstClr val="black"/>
                </a:solidFill>
              </a:rPr>
              <a:t>?</a:t>
            </a:r>
          </a:p>
        </p:txBody>
      </p:sp>
      <p:sp>
        <p:nvSpPr>
          <p:cNvPr id="8" name="AutoShape 3"/>
          <p:cNvSpPr>
            <a:spLocks noChangeArrowheads="1"/>
          </p:cNvSpPr>
          <p:nvPr/>
        </p:nvSpPr>
        <p:spPr bwMode="auto">
          <a:xfrm>
            <a:off x="5257800" y="2590800"/>
            <a:ext cx="10668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dirty="0">
                <a:solidFill>
                  <a:prstClr val="black"/>
                </a:solidFill>
              </a:rPr>
              <a:t>?</a:t>
            </a:r>
          </a:p>
        </p:txBody>
      </p:sp>
      <p:sp>
        <p:nvSpPr>
          <p:cNvPr id="9" name="AutoShape 11"/>
          <p:cNvSpPr>
            <a:spLocks noChangeArrowheads="1"/>
          </p:cNvSpPr>
          <p:nvPr/>
        </p:nvSpPr>
        <p:spPr bwMode="auto">
          <a:xfrm>
            <a:off x="7315200" y="2590800"/>
            <a:ext cx="1066800" cy="838200"/>
          </a:xfrm>
          <a:prstGeom prst="flowChartProcess">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6000" b="1" dirty="0">
                <a:solidFill>
                  <a:prstClr val="black"/>
                </a:solidFill>
              </a:rPr>
              <a:t>?</a:t>
            </a:r>
          </a:p>
        </p:txBody>
      </p:sp>
      <p:sp>
        <p:nvSpPr>
          <p:cNvPr id="422922" name="Line 12"/>
          <p:cNvSpPr>
            <a:spLocks noChangeShapeType="1"/>
          </p:cNvSpPr>
          <p:nvPr/>
        </p:nvSpPr>
        <p:spPr bwMode="auto">
          <a:xfrm>
            <a:off x="152400" y="3429000"/>
            <a:ext cx="8229600" cy="0"/>
          </a:xfrm>
          <a:prstGeom prst="line">
            <a:avLst/>
          </a:prstGeom>
          <a:noFill/>
          <a:ln w="28575">
            <a:solidFill>
              <a:schemeClr val="tx1"/>
            </a:solidFill>
            <a:round/>
            <a:headEnd type="none" w="sm" len="sm"/>
            <a:tailEnd type="none" w="sm" len="sm"/>
          </a:ln>
        </p:spPr>
        <p:txBody>
          <a:bodyPr wrap="none" anchor="ctr"/>
          <a:lstStyle/>
          <a:p>
            <a:endParaRPr lang="en-US">
              <a:solidFill>
                <a:srgbClr val="CC9900"/>
              </a:solidFill>
            </a:endParaRPr>
          </a:p>
        </p:txBody>
      </p:sp>
      <p:sp>
        <p:nvSpPr>
          <p:cNvPr id="11" name="Rectangle 10"/>
          <p:cNvSpPr>
            <a:spLocks noChangeArrowheads="1"/>
          </p:cNvSpPr>
          <p:nvPr/>
        </p:nvSpPr>
        <p:spPr bwMode="auto">
          <a:xfrm>
            <a:off x="9906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dirty="0">
                <a:solidFill>
                  <a:prstClr val="black"/>
                </a:solidFill>
              </a:rPr>
              <a:t>PV</a:t>
            </a:r>
          </a:p>
        </p:txBody>
      </p:sp>
      <p:sp>
        <p:nvSpPr>
          <p:cNvPr id="12" name="Rectangle 9"/>
          <p:cNvSpPr>
            <a:spLocks noChangeArrowheads="1"/>
          </p:cNvSpPr>
          <p:nvPr/>
        </p:nvSpPr>
        <p:spPr bwMode="auto">
          <a:xfrm>
            <a:off x="25146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4000" b="1" dirty="0" err="1">
                <a:solidFill>
                  <a:prstClr val="black"/>
                </a:solidFill>
              </a:rPr>
              <a:t>i</a:t>
            </a:r>
            <a:endParaRPr lang="en-US" sz="4000" b="1" dirty="0">
              <a:solidFill>
                <a:prstClr val="black"/>
              </a:solidFill>
            </a:endParaRPr>
          </a:p>
        </p:txBody>
      </p:sp>
      <p:sp>
        <p:nvSpPr>
          <p:cNvPr id="13" name="Rectangle 8"/>
          <p:cNvSpPr>
            <a:spLocks noChangeArrowheads="1"/>
          </p:cNvSpPr>
          <p:nvPr/>
        </p:nvSpPr>
        <p:spPr bwMode="auto">
          <a:xfrm>
            <a:off x="40386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dirty="0">
                <a:solidFill>
                  <a:prstClr val="black"/>
                </a:solidFill>
              </a:rPr>
              <a:t>N</a:t>
            </a:r>
          </a:p>
        </p:txBody>
      </p:sp>
      <p:sp>
        <p:nvSpPr>
          <p:cNvPr id="14" name="Rectangle 7"/>
          <p:cNvSpPr>
            <a:spLocks noChangeArrowheads="1"/>
          </p:cNvSpPr>
          <p:nvPr/>
        </p:nvSpPr>
        <p:spPr bwMode="auto">
          <a:xfrm>
            <a:off x="56388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dirty="0">
                <a:solidFill>
                  <a:prstClr val="black"/>
                </a:solidFill>
              </a:rPr>
              <a:t>CPT</a:t>
            </a:r>
          </a:p>
        </p:txBody>
      </p:sp>
      <p:sp>
        <p:nvSpPr>
          <p:cNvPr id="15" name="Rectangle 6"/>
          <p:cNvSpPr>
            <a:spLocks noChangeArrowheads="1"/>
          </p:cNvSpPr>
          <p:nvPr/>
        </p:nvSpPr>
        <p:spPr bwMode="auto">
          <a:xfrm>
            <a:off x="7239000" y="4267200"/>
            <a:ext cx="1295400" cy="914400"/>
          </a:xfrm>
          <a:prstGeom prst="rect">
            <a:avLst/>
          </a:prstGeom>
          <a:solidFill>
            <a:srgbClr val="CCFFCC"/>
          </a:solidFill>
          <a:ln w="9525">
            <a:solidFill>
              <a:schemeClr val="tx1"/>
            </a:solidFill>
            <a:miter lim="800000"/>
            <a:headEnd/>
            <a:tailEnd/>
          </a:ln>
        </p:spPr>
        <p:txBody>
          <a:bodyPr wrap="none" anchor="ctr"/>
          <a:lstStyle/>
          <a:p>
            <a:pPr algn="ctr">
              <a:buFont typeface="Wingdings" pitchFamily="2" charset="2"/>
              <a:buNone/>
              <a:defRPr/>
            </a:pPr>
            <a:r>
              <a:rPr lang="en-US" sz="3200" b="1" dirty="0">
                <a:solidFill>
                  <a:prstClr val="black"/>
                </a:solidFill>
              </a:rPr>
              <a:t>PMT</a:t>
            </a:r>
          </a:p>
        </p:txBody>
      </p:sp>
    </p:spTree>
  </p:cSld>
  <p:clrMapOvr>
    <a:masterClrMapping/>
  </p:clrMapOvr>
  <p:transition>
    <p:wheel spokes="3"/>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Simple Interest and One-Period Future Value</a:t>
            </a:r>
            <a:endParaRPr lang="en-US" dirty="0">
              <a:solidFill>
                <a:schemeClr val="tx1"/>
              </a:solidFill>
            </a:endParaRP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133600"/>
            <a:ext cx="8077200" cy="2613842"/>
          </a:xfrm>
        </p:spPr>
      </p:pic>
      <p:sp>
        <p:nvSpPr>
          <p:cNvPr id="5" name="TextBox 4"/>
          <p:cNvSpPr txBox="1"/>
          <p:nvPr/>
        </p:nvSpPr>
        <p:spPr>
          <a:xfrm>
            <a:off x="533400" y="4853437"/>
            <a:ext cx="7924800" cy="1477328"/>
          </a:xfrm>
          <a:prstGeom prst="rect">
            <a:avLst/>
          </a:prstGeom>
          <a:noFill/>
        </p:spPr>
        <p:txBody>
          <a:bodyPr wrap="square" rtlCol="0">
            <a:spAutoFit/>
          </a:bodyPr>
          <a:lstStyle/>
          <a:p>
            <a:r>
              <a:rPr lang="en-US" dirty="0" smtClean="0">
                <a:solidFill>
                  <a:prstClr val="black"/>
                </a:solidFill>
              </a:rPr>
              <a:t>You can use the following formula to calculate future value:</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5380689"/>
            <a:ext cx="3810000" cy="278508"/>
          </a:xfrm>
          <a:prstGeom prst="rect">
            <a:avLst/>
          </a:prstGeom>
        </p:spPr>
      </p:pic>
      <p:sp>
        <p:nvSpPr>
          <p:cNvPr id="7" name="Date Placeholder 6"/>
          <p:cNvSpPr>
            <a:spLocks noGrp="1"/>
          </p:cNvSpPr>
          <p:nvPr>
            <p:ph type="dt" sz="half" idx="10"/>
          </p:nvPr>
        </p:nvSpPr>
        <p:spPr/>
        <p:txBody>
          <a:bodyPr/>
          <a:lstStyle/>
          <a:p>
            <a:fld id="{1C82B5BC-87AC-4386-87D8-5A3672E30140}" type="datetime1">
              <a:rPr lang="en-US" smtClean="0">
                <a:solidFill>
                  <a:prstClr val="black"/>
                </a:solidFill>
              </a:rPr>
              <a:pPr/>
              <a:t>8/26/2013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4809919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Simple Interest and One-Period Future Value</a:t>
            </a:r>
          </a:p>
        </p:txBody>
      </p:sp>
      <p:sp>
        <p:nvSpPr>
          <p:cNvPr id="3" name="Content Placeholder 2"/>
          <p:cNvSpPr>
            <a:spLocks noGrp="1"/>
          </p:cNvSpPr>
          <p:nvPr>
            <p:ph idx="1"/>
          </p:nvPr>
        </p:nvSpPr>
        <p:spPr>
          <a:xfrm>
            <a:off x="457200" y="2057400"/>
            <a:ext cx="8229600" cy="4876800"/>
          </a:xfrm>
        </p:spPr>
        <p:txBody>
          <a:bodyPr/>
          <a:lstStyle/>
          <a:p>
            <a:r>
              <a:rPr lang="en-US" dirty="0" smtClean="0"/>
              <a:t>Principal or present value (PV)</a:t>
            </a:r>
          </a:p>
          <a:p>
            <a:pPr lvl="1"/>
            <a:r>
              <a:rPr lang="en-US" dirty="0" smtClean="0"/>
              <a:t>Original deposit or initial amount </a:t>
            </a:r>
          </a:p>
          <a:p>
            <a:r>
              <a:rPr lang="en-US" dirty="0" smtClean="0"/>
              <a:t>Quoted rate, nominal rate or APR (</a:t>
            </a:r>
            <a:r>
              <a:rPr lang="en-US" i="1" dirty="0" err="1" smtClean="0"/>
              <a:t>i</a:t>
            </a:r>
            <a:r>
              <a:rPr lang="en-US" dirty="0" smtClean="0"/>
              <a:t>)</a:t>
            </a:r>
          </a:p>
          <a:p>
            <a:pPr lvl="1"/>
            <a:r>
              <a:rPr lang="en-US" dirty="0" smtClean="0"/>
              <a:t>The interest rate</a:t>
            </a:r>
          </a:p>
          <a:p>
            <a:pPr lvl="1"/>
            <a:r>
              <a:rPr lang="en-US" dirty="0" smtClean="0"/>
              <a:t>Assume interest rate is annual unless otherwise stated</a:t>
            </a:r>
          </a:p>
          <a:p>
            <a:r>
              <a:rPr lang="en-US" dirty="0" smtClean="0"/>
              <a:t>Future Value (FV)</a:t>
            </a:r>
          </a:p>
          <a:p>
            <a:r>
              <a:rPr lang="en-US" dirty="0" smtClean="0"/>
              <a:t>Simple interest</a:t>
            </a:r>
          </a:p>
          <a:p>
            <a:pPr lvl="1"/>
            <a:r>
              <a:rPr lang="en-US" dirty="0" smtClean="0"/>
              <a:t>Only one period interest in earned</a:t>
            </a:r>
          </a:p>
          <a:p>
            <a:r>
              <a:rPr lang="en-US" dirty="0" smtClean="0"/>
              <a:t>Compound interest</a:t>
            </a:r>
          </a:p>
          <a:p>
            <a:pPr lvl="1"/>
            <a:r>
              <a:rPr lang="en-US" dirty="0" smtClean="0"/>
              <a:t>Multi-period future value</a:t>
            </a:r>
          </a:p>
          <a:p>
            <a:endParaRPr lang="en-US" dirty="0"/>
          </a:p>
          <a:p>
            <a:pPr marL="0" indent="0">
              <a:buNone/>
            </a:pPr>
            <a:endParaRPr lang="en-US" dirty="0" smtClean="0"/>
          </a:p>
        </p:txBody>
      </p:sp>
      <p:sp>
        <p:nvSpPr>
          <p:cNvPr id="4" name="Date Placeholder 3"/>
          <p:cNvSpPr>
            <a:spLocks noGrp="1"/>
          </p:cNvSpPr>
          <p:nvPr>
            <p:ph type="dt" sz="half" idx="10"/>
          </p:nvPr>
        </p:nvSpPr>
        <p:spPr/>
        <p:txBody>
          <a:bodyPr/>
          <a:lstStyle/>
          <a:p>
            <a:fld id="{BF9CFFD9-6628-4998-ADF6-D634E5934E66}"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3940629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Timeline</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A horizontal line on which time zero is the leftmost end and future periods are shown as you move to the right</a:t>
            </a:r>
          </a:p>
          <a:p>
            <a:pPr marL="0" indent="0">
              <a:buNone/>
            </a:pP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 y="3810000"/>
            <a:ext cx="7848600" cy="1866334"/>
          </a:xfrm>
          <a:prstGeom prst="rect">
            <a:avLst/>
          </a:prstGeom>
        </p:spPr>
      </p:pic>
      <p:sp>
        <p:nvSpPr>
          <p:cNvPr id="5" name="Date Placeholder 4"/>
          <p:cNvSpPr>
            <a:spLocks noGrp="1"/>
          </p:cNvSpPr>
          <p:nvPr>
            <p:ph type="dt" sz="half" idx="10"/>
          </p:nvPr>
        </p:nvSpPr>
        <p:spPr/>
        <p:txBody>
          <a:bodyPr/>
          <a:lstStyle/>
          <a:p>
            <a:fld id="{C0477D3E-13D1-4ED1-8979-2A47A07A74E3}"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7632330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Timeline</a:t>
            </a:r>
          </a:p>
        </p:txBody>
      </p:sp>
      <p:sp>
        <p:nvSpPr>
          <p:cNvPr id="3" name="Content Placeholder 2"/>
          <p:cNvSpPr>
            <a:spLocks noGrp="1"/>
          </p:cNvSpPr>
          <p:nvPr>
            <p:ph idx="1"/>
          </p:nvPr>
        </p:nvSpPr>
        <p:spPr>
          <a:xfrm>
            <a:off x="457200" y="2133600"/>
            <a:ext cx="8229600" cy="4876800"/>
          </a:xfrm>
        </p:spPr>
        <p:txBody>
          <a:bodyPr/>
          <a:lstStyle/>
          <a:p>
            <a:r>
              <a:rPr lang="en-US" dirty="0" smtClean="0"/>
              <a:t>Inflows</a:t>
            </a:r>
          </a:p>
          <a:p>
            <a:pPr lvl="1"/>
            <a:r>
              <a:rPr lang="en-US" dirty="0" smtClean="0"/>
              <a:t>Cash you receive</a:t>
            </a:r>
          </a:p>
          <a:p>
            <a:pPr lvl="1"/>
            <a:r>
              <a:rPr lang="en-US" dirty="0" smtClean="0"/>
              <a:t>Has a positive sign (+)</a:t>
            </a:r>
            <a:endParaRPr lang="en-US" dirty="0"/>
          </a:p>
          <a:p>
            <a:r>
              <a:rPr lang="en-US" dirty="0" smtClean="0"/>
              <a:t>Outflows </a:t>
            </a:r>
          </a:p>
          <a:p>
            <a:pPr lvl="1"/>
            <a:r>
              <a:rPr lang="en-US" dirty="0" smtClean="0"/>
              <a:t>Cash you spend</a:t>
            </a:r>
          </a:p>
          <a:p>
            <a:pPr lvl="1"/>
            <a:r>
              <a:rPr lang="en-US" dirty="0" smtClean="0"/>
              <a:t>Has a negative sign (-)</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724400"/>
            <a:ext cx="7239000" cy="1350672"/>
          </a:xfrm>
          <a:prstGeom prst="rect">
            <a:avLst/>
          </a:prstGeom>
        </p:spPr>
      </p:pic>
      <p:sp>
        <p:nvSpPr>
          <p:cNvPr id="5" name="Date Placeholder 4"/>
          <p:cNvSpPr>
            <a:spLocks noGrp="1"/>
          </p:cNvSpPr>
          <p:nvPr>
            <p:ph type="dt" sz="half" idx="10"/>
          </p:nvPr>
        </p:nvSpPr>
        <p:spPr/>
        <p:txBody>
          <a:bodyPr/>
          <a:lstStyle/>
          <a:p>
            <a:fld id="{F70F192A-C014-428A-99C1-0A879A2FCEDC}"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186611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Financial System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a:t>Primary Market</a:t>
            </a:r>
          </a:p>
          <a:p>
            <a:pPr lvl="1"/>
            <a:r>
              <a:rPr lang="en-US" dirty="0"/>
              <a:t>First issuance of security</a:t>
            </a:r>
          </a:p>
          <a:p>
            <a:r>
              <a:rPr lang="en-US" dirty="0"/>
              <a:t>Secondary Market</a:t>
            </a:r>
          </a:p>
          <a:p>
            <a:pPr lvl="1"/>
            <a:r>
              <a:rPr lang="en-US" dirty="0" smtClean="0"/>
              <a:t>Investors trade </a:t>
            </a:r>
            <a:r>
              <a:rPr lang="en-US" dirty="0"/>
              <a:t>securities after </a:t>
            </a:r>
            <a:r>
              <a:rPr lang="en-US" dirty="0" smtClean="0"/>
              <a:t>issuance </a:t>
            </a:r>
          </a:p>
          <a:p>
            <a:pPr lvl="1"/>
            <a:r>
              <a:rPr lang="en-US" dirty="0" smtClean="0"/>
              <a:t>2 types of secondary markets</a:t>
            </a:r>
          </a:p>
          <a:p>
            <a:pPr lvl="2"/>
            <a:r>
              <a:rPr lang="en-US" dirty="0" smtClean="0"/>
              <a:t>Auction markets</a:t>
            </a:r>
          </a:p>
          <a:p>
            <a:pPr lvl="3"/>
            <a:r>
              <a:rPr lang="en-US" dirty="0" smtClean="0"/>
              <a:t>Markets trade in a physical or virtual location</a:t>
            </a:r>
          </a:p>
          <a:p>
            <a:pPr lvl="2"/>
            <a:r>
              <a:rPr lang="en-US" dirty="0" smtClean="0"/>
              <a:t>Dealer Markets</a:t>
            </a:r>
          </a:p>
          <a:p>
            <a:pPr lvl="3"/>
            <a:r>
              <a:rPr lang="en-US" dirty="0" smtClean="0"/>
              <a:t>Multiple dealers willing to buy or sell</a:t>
            </a:r>
          </a:p>
          <a:p>
            <a:endParaRPr lang="en-US" dirty="0"/>
          </a:p>
        </p:txBody>
      </p:sp>
    </p:spTree>
    <p:extLst>
      <p:ext uri="{BB962C8B-B14F-4D97-AF65-F5344CB8AC3E}">
        <p14:creationId xmlns:p14="http://schemas.microsoft.com/office/powerpoint/2010/main" val="468760324"/>
      </p:ext>
    </p:extLst>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LO2: Future Value of a Single Sum</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Compound interest </a:t>
            </a:r>
          </a:p>
          <a:p>
            <a:pPr lvl="1"/>
            <a:r>
              <a:rPr lang="en-US" sz="2400" dirty="0" smtClean="0"/>
              <a:t>Future value over multiple periods</a:t>
            </a:r>
          </a:p>
          <a:p>
            <a:endParaRPr lang="en-US" sz="1400" dirty="0" smtClean="0"/>
          </a:p>
          <a:p>
            <a:r>
              <a:rPr lang="en-US" dirty="0" smtClean="0"/>
              <a:t>With compound interest, you earn interest on accrued interest in successive periods</a:t>
            </a:r>
            <a:endParaRPr lang="en-US" dirty="0"/>
          </a:p>
          <a:p>
            <a:endParaRPr lang="en-US" sz="1400" dirty="0" smtClean="0"/>
          </a:p>
          <a:p>
            <a:r>
              <a:rPr lang="en-US" dirty="0" smtClean="0"/>
              <a:t>Annual compounding</a:t>
            </a:r>
          </a:p>
          <a:p>
            <a:pPr lvl="1"/>
            <a:r>
              <a:rPr lang="en-US" sz="2400" dirty="0" smtClean="0"/>
              <a:t>Compounding interest calculated with a compounding interval of one year</a:t>
            </a:r>
          </a:p>
          <a:p>
            <a:pPr lvl="1"/>
            <a:endParaRPr lang="en-US" dirty="0"/>
          </a:p>
          <a:p>
            <a:pPr marL="274320" lvl="1" indent="0">
              <a:buNone/>
            </a:pPr>
            <a:endParaRPr lang="en-US" dirty="0"/>
          </a:p>
        </p:txBody>
      </p:sp>
      <p:sp>
        <p:nvSpPr>
          <p:cNvPr id="4" name="Date Placeholder 3"/>
          <p:cNvSpPr>
            <a:spLocks noGrp="1"/>
          </p:cNvSpPr>
          <p:nvPr>
            <p:ph type="dt" sz="half" idx="10"/>
          </p:nvPr>
        </p:nvSpPr>
        <p:spPr/>
        <p:txBody>
          <a:bodyPr/>
          <a:lstStyle/>
          <a:p>
            <a:fld id="{BA2E3E86-A2CF-48F0-8BC7-161043CD7C6D}"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239590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Compound Interest</a:t>
            </a:r>
            <a:endParaRPr lang="en-US" dirty="0">
              <a:solidFill>
                <a:schemeClr val="tx1"/>
              </a:solidFill>
            </a:endParaRPr>
          </a:p>
        </p:txBody>
      </p:sp>
      <p:sp>
        <p:nvSpPr>
          <p:cNvPr id="3" name="Content Placeholder 2"/>
          <p:cNvSpPr>
            <a:spLocks noGrp="1"/>
          </p:cNvSpPr>
          <p:nvPr>
            <p:ph idx="1"/>
          </p:nvPr>
        </p:nvSpPr>
        <p:spPr>
          <a:xfrm>
            <a:off x="457200" y="2011680"/>
            <a:ext cx="8229600" cy="4876800"/>
          </a:xfrm>
        </p:spPr>
        <p:txBody>
          <a:bodyPr/>
          <a:lstStyle/>
          <a:p>
            <a:r>
              <a:rPr lang="en-US" dirty="0" smtClean="0"/>
              <a:t>Future value </a:t>
            </a:r>
            <a:r>
              <a:rPr lang="en-US" dirty="0"/>
              <a:t>over </a:t>
            </a:r>
            <a:r>
              <a:rPr lang="en-US" dirty="0" smtClean="0"/>
              <a:t>one year</a:t>
            </a:r>
            <a:r>
              <a:rPr lang="en-US" dirty="0"/>
              <a:t>	</a:t>
            </a:r>
            <a:endParaRPr lang="en-US" dirty="0" smtClean="0"/>
          </a:p>
          <a:p>
            <a:pPr lvl="1"/>
            <a:r>
              <a:rPr lang="en-US" sz="2400" dirty="0" smtClean="0"/>
              <a:t>The formula for computing the balance after one period is </a:t>
            </a:r>
          </a:p>
          <a:p>
            <a:pPr lvl="1"/>
            <a:endParaRPr lang="en-US" dirty="0" smtClean="0"/>
          </a:p>
          <a:p>
            <a:pPr lvl="1"/>
            <a:endParaRPr lang="en-US" dirty="0"/>
          </a:p>
          <a:p>
            <a:pPr lvl="1"/>
            <a:r>
              <a:rPr lang="en-US" sz="2400" dirty="0" smtClean="0"/>
              <a:t>Using $100 as the present value at a 5% interest rate</a:t>
            </a:r>
          </a:p>
          <a:p>
            <a:pPr lvl="1"/>
            <a:endParaRPr lang="en-US" dirty="0"/>
          </a:p>
          <a:p>
            <a:pPr lvl="1"/>
            <a:endParaRPr lang="en-US" dirty="0"/>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048000"/>
            <a:ext cx="3038760" cy="509606"/>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267200"/>
            <a:ext cx="5424061" cy="457200"/>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4693919"/>
            <a:ext cx="7924800" cy="1676878"/>
          </a:xfrm>
          <a:prstGeom prst="rect">
            <a:avLst/>
          </a:prstGeom>
        </p:spPr>
      </p:pic>
      <p:sp>
        <p:nvSpPr>
          <p:cNvPr id="7" name="Date Placeholder 6"/>
          <p:cNvSpPr>
            <a:spLocks noGrp="1"/>
          </p:cNvSpPr>
          <p:nvPr>
            <p:ph type="dt" sz="half" idx="10"/>
          </p:nvPr>
        </p:nvSpPr>
        <p:spPr/>
        <p:txBody>
          <a:bodyPr/>
          <a:lstStyle/>
          <a:p>
            <a:fld id="{F1BCC6FB-400F-4DFE-B9A4-C8B2B55AB715}" type="datetime1">
              <a:rPr lang="en-US" smtClean="0">
                <a:solidFill>
                  <a:prstClr val="black"/>
                </a:solidFill>
              </a:rPr>
              <a:pPr/>
              <a:t>8/26/2013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9597081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Compound Interest</a:t>
            </a:r>
          </a:p>
        </p:txBody>
      </p:sp>
      <p:sp>
        <p:nvSpPr>
          <p:cNvPr id="3" name="Content Placeholder 2"/>
          <p:cNvSpPr>
            <a:spLocks noGrp="1"/>
          </p:cNvSpPr>
          <p:nvPr>
            <p:ph idx="1"/>
          </p:nvPr>
        </p:nvSpPr>
        <p:spPr>
          <a:xfrm>
            <a:off x="457200" y="1981200"/>
            <a:ext cx="8229600" cy="4876800"/>
          </a:xfrm>
        </p:spPr>
        <p:txBody>
          <a:bodyPr/>
          <a:lstStyle/>
          <a:p>
            <a:r>
              <a:rPr lang="en-US" dirty="0" smtClean="0"/>
              <a:t>Future value over two years</a:t>
            </a:r>
          </a:p>
          <a:p>
            <a:pPr lvl="1"/>
            <a:r>
              <a:rPr lang="en-US" sz="2400" dirty="0" smtClean="0"/>
              <a:t>Computing the balance after two periods</a:t>
            </a:r>
          </a:p>
          <a:p>
            <a:pPr lvl="1"/>
            <a:endParaRPr lang="en-US" dirty="0"/>
          </a:p>
          <a:p>
            <a:pPr lvl="1"/>
            <a:endParaRPr lang="en-US" dirty="0" smtClean="0"/>
          </a:p>
          <a:p>
            <a:pPr lvl="1"/>
            <a:endParaRPr lang="en-US" sz="1400" dirty="0" smtClean="0"/>
          </a:p>
          <a:p>
            <a:pPr lvl="1"/>
            <a:r>
              <a:rPr lang="en-US" sz="2400" dirty="0" smtClean="0"/>
              <a:t>We can simplify these calculations by noting FV</a:t>
            </a:r>
            <a:r>
              <a:rPr lang="en-US" sz="2400" baseline="-25000" dirty="0" smtClean="0"/>
              <a:t>1</a:t>
            </a:r>
            <a:r>
              <a:rPr lang="en-US" sz="2400" dirty="0" smtClean="0"/>
              <a:t> is equal to PV</a:t>
            </a:r>
            <a:r>
              <a:rPr lang="en-US" sz="2400" baseline="-25000" dirty="0" smtClean="0"/>
              <a:t>0 </a:t>
            </a:r>
            <a:r>
              <a:rPr lang="en-US" sz="2400" dirty="0" smtClean="0"/>
              <a:t>X (1 + </a:t>
            </a:r>
            <a:r>
              <a:rPr lang="en-US" sz="2400" i="1" dirty="0" err="1" smtClean="0"/>
              <a:t>i</a:t>
            </a:r>
            <a:r>
              <a:rPr lang="en-US" sz="2400" dirty="0" smtClean="0"/>
              <a:t>) and substituting</a:t>
            </a:r>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048000"/>
            <a:ext cx="3810000" cy="729886"/>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724400"/>
            <a:ext cx="3679668" cy="1490899"/>
          </a:xfrm>
          <a:prstGeom prst="rect">
            <a:avLst/>
          </a:prstGeom>
        </p:spPr>
      </p:pic>
      <p:sp>
        <p:nvSpPr>
          <p:cNvPr id="6" name="Date Placeholder 5"/>
          <p:cNvSpPr>
            <a:spLocks noGrp="1"/>
          </p:cNvSpPr>
          <p:nvPr>
            <p:ph type="dt" sz="half" idx="10"/>
          </p:nvPr>
        </p:nvSpPr>
        <p:spPr/>
        <p:txBody>
          <a:bodyPr/>
          <a:lstStyle/>
          <a:p>
            <a:fld id="{71999F95-61CA-4A1F-BDD8-02892B87EBA3}"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732227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Compound Interest</a:t>
            </a:r>
          </a:p>
        </p:txBody>
      </p:sp>
      <p:sp>
        <p:nvSpPr>
          <p:cNvPr id="3" name="Content Placeholder 2"/>
          <p:cNvSpPr>
            <a:spLocks noGrp="1"/>
          </p:cNvSpPr>
          <p:nvPr>
            <p:ph idx="1"/>
          </p:nvPr>
        </p:nvSpPr>
        <p:spPr/>
        <p:txBody>
          <a:bodyPr/>
          <a:lstStyle/>
          <a:p>
            <a:r>
              <a:rPr lang="en-US" dirty="0" smtClean="0"/>
              <a:t>Future value over multiple years</a:t>
            </a:r>
          </a:p>
          <a:p>
            <a:endParaRPr lang="en-US" dirty="0"/>
          </a:p>
          <a:p>
            <a:endParaRPr lang="en-US" dirty="0" smtClean="0"/>
          </a:p>
          <a:p>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7999"/>
            <a:ext cx="8229600" cy="2033357"/>
          </a:xfrm>
          <a:prstGeom prst="rect">
            <a:avLst/>
          </a:prstGeom>
        </p:spPr>
      </p:pic>
      <p:sp>
        <p:nvSpPr>
          <p:cNvPr id="6" name="Date Placeholder 5"/>
          <p:cNvSpPr>
            <a:spLocks noGrp="1"/>
          </p:cNvSpPr>
          <p:nvPr>
            <p:ph type="dt" sz="half" idx="10"/>
          </p:nvPr>
        </p:nvSpPr>
        <p:spPr/>
        <p:txBody>
          <a:bodyPr/>
          <a:lstStyle/>
          <a:p>
            <a:fld id="{5FCC02F9-9A49-4054-9262-D3419DB7C4F5}"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6428857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Compound Interest</a:t>
            </a:r>
          </a:p>
        </p:txBody>
      </p:sp>
      <p:sp>
        <p:nvSpPr>
          <p:cNvPr id="4" name="Date Placeholder 3"/>
          <p:cNvSpPr>
            <a:spLocks noGrp="1"/>
          </p:cNvSpPr>
          <p:nvPr>
            <p:ph type="dt" sz="half" idx="10"/>
          </p:nvPr>
        </p:nvSpPr>
        <p:spPr/>
        <p:txBody>
          <a:bodyPr/>
          <a:lstStyle/>
          <a:p>
            <a:fld id="{8B276F79-6372-4CCD-87AD-BCA67F1D0D35}"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
        <p:nvSpPr>
          <p:cNvPr id="8" name="TextBox 7"/>
          <p:cNvSpPr txBox="1"/>
          <p:nvPr/>
        </p:nvSpPr>
        <p:spPr>
          <a:xfrm>
            <a:off x="457200" y="2590800"/>
            <a:ext cx="8305800" cy="1938992"/>
          </a:xfrm>
          <a:prstGeom prst="rect">
            <a:avLst/>
          </a:prstGeom>
          <a:solidFill>
            <a:srgbClr val="CCFFCC">
              <a:alpha val="40000"/>
            </a:srgbClr>
          </a:solidFill>
        </p:spPr>
        <p:txBody>
          <a:bodyPr wrap="square" rtlCol="0">
            <a:spAutoFit/>
          </a:bodyPr>
          <a:lstStyle/>
          <a:p>
            <a:pPr algn="ctr"/>
            <a:r>
              <a:rPr lang="en-US" sz="2400" b="1" dirty="0" smtClean="0">
                <a:solidFill>
                  <a:prstClr val="black"/>
                </a:solidFill>
              </a:rPr>
              <a:t>Suppose your grandmother gave you $1,000 when you graduated from high school. Instead of spending it, you decided to invest it and to not touch the balance for 40 years, until you retire. If you managed to earn 10% annually, what is the future value of your investment?</a:t>
            </a:r>
            <a:endParaRPr lang="en-US" sz="2400" b="1" dirty="0">
              <a:solidFill>
                <a:prstClr val="black"/>
              </a:solidFill>
            </a:endParaRPr>
          </a:p>
        </p:txBody>
      </p:sp>
    </p:spTree>
    <p:extLst>
      <p:ext uri="{BB962C8B-B14F-4D97-AF65-F5344CB8AC3E}">
        <p14:creationId xmlns:p14="http://schemas.microsoft.com/office/powerpoint/2010/main" val="29548515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990600"/>
          </a:xfrm>
        </p:spPr>
        <p:txBody>
          <a:bodyPr/>
          <a:lstStyle/>
          <a:p>
            <a:r>
              <a:rPr lang="en-US" dirty="0" smtClean="0">
                <a:solidFill>
                  <a:schemeClr val="tx1"/>
                </a:solidFill>
              </a:rPr>
              <a:t>Solution</a:t>
            </a:r>
            <a:endParaRPr lang="en-US" dirty="0">
              <a:solidFill>
                <a:schemeClr val="tx1"/>
              </a:solidFill>
            </a:endParaRPr>
          </a:p>
        </p:txBody>
      </p:sp>
      <p:pic>
        <p:nvPicPr>
          <p:cNvPr id="6" name="Content Placeholder 5"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1981200"/>
            <a:ext cx="8305800" cy="4531717"/>
          </a:xfrm>
        </p:spPr>
      </p:pic>
      <p:sp>
        <p:nvSpPr>
          <p:cNvPr id="4" name="Date Placeholder 3"/>
          <p:cNvSpPr>
            <a:spLocks noGrp="1"/>
          </p:cNvSpPr>
          <p:nvPr>
            <p:ph type="dt" sz="half" idx="10"/>
          </p:nvPr>
        </p:nvSpPr>
        <p:spPr>
          <a:xfrm>
            <a:off x="7391400" y="6528816"/>
            <a:ext cx="1752600" cy="329184"/>
          </a:xfrm>
        </p:spPr>
        <p:txBody>
          <a:bodyPr/>
          <a:lstStyle/>
          <a:p>
            <a:fld id="{A240A948-B257-4675-99A5-573E5BDBB15A}"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a:xfrm>
            <a:off x="2667000" y="6528816"/>
            <a:ext cx="4114800" cy="329184"/>
          </a:xfrm>
        </p:spPr>
        <p:txBody>
          <a:bodyPr/>
          <a:lstStyle/>
          <a:p>
            <a:r>
              <a:rPr lang="en-US" dirty="0"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6683961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Compound Interest</a:t>
            </a:r>
          </a:p>
        </p:txBody>
      </p:sp>
      <p:sp>
        <p:nvSpPr>
          <p:cNvPr id="5" name="Content Placeholder 4"/>
          <p:cNvSpPr>
            <a:spLocks noGrp="1"/>
          </p:cNvSpPr>
          <p:nvPr>
            <p:ph idx="1"/>
          </p:nvPr>
        </p:nvSpPr>
        <p:spPr/>
        <p:txBody>
          <a:bodyPr/>
          <a:lstStyle/>
          <a:p>
            <a:r>
              <a:rPr lang="en-US" dirty="0" smtClean="0"/>
              <a:t>Calculating interest earned</a:t>
            </a:r>
          </a:p>
          <a:p>
            <a:pPr lvl="1"/>
            <a:r>
              <a:rPr lang="en-US" dirty="0" smtClean="0"/>
              <a:t>To find interest earned, we subtract the principal (the original amount) from the ending balance</a:t>
            </a:r>
            <a:endParaRPr lang="en-US" dirty="0"/>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114800"/>
            <a:ext cx="6612833" cy="914400"/>
          </a:xfrm>
          <a:prstGeom prst="rect">
            <a:avLst/>
          </a:prstGeom>
        </p:spPr>
      </p:pic>
      <p:sp>
        <p:nvSpPr>
          <p:cNvPr id="7" name="Date Placeholder 6"/>
          <p:cNvSpPr>
            <a:spLocks noGrp="1"/>
          </p:cNvSpPr>
          <p:nvPr>
            <p:ph type="dt" sz="half" idx="10"/>
          </p:nvPr>
        </p:nvSpPr>
        <p:spPr/>
        <p:txBody>
          <a:bodyPr/>
          <a:lstStyle/>
          <a:p>
            <a:fld id="{3B1DD907-A17D-40A3-8765-70FDAAB8A39B}" type="datetime1">
              <a:rPr lang="en-US" smtClean="0">
                <a:solidFill>
                  <a:prstClr val="black"/>
                </a:solidFill>
              </a:rPr>
              <a:pPr/>
              <a:t>8/26/2013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2847256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Compounding Rules of Thumb</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Future balance increases if periods and/or interest rates increase</a:t>
            </a:r>
          </a:p>
          <a:p>
            <a:r>
              <a:rPr lang="en-US" dirty="0" smtClean="0"/>
              <a:t>Compound interest theory applies to any growth</a:t>
            </a:r>
          </a:p>
          <a:p>
            <a:pPr lvl="1"/>
            <a:r>
              <a:rPr lang="en-US" dirty="0" smtClean="0"/>
              <a:t>Population growth</a:t>
            </a:r>
          </a:p>
          <a:p>
            <a:pPr lvl="1"/>
            <a:r>
              <a:rPr lang="en-US" dirty="0" smtClean="0"/>
              <a:t>Sales growth</a:t>
            </a:r>
          </a:p>
          <a:p>
            <a:pPr lvl="1"/>
            <a:r>
              <a:rPr lang="en-US" dirty="0" smtClean="0"/>
              <a:t>Dividend growth</a:t>
            </a:r>
          </a:p>
          <a:p>
            <a:pPr lvl="1"/>
            <a:r>
              <a:rPr lang="en-US" dirty="0" smtClean="0"/>
              <a:t>Etc.</a:t>
            </a:r>
          </a:p>
          <a:p>
            <a:r>
              <a:rPr lang="en-US" dirty="0" smtClean="0"/>
              <a:t>Any length of period can be used</a:t>
            </a:r>
          </a:p>
          <a:p>
            <a:pPr lvl="1"/>
            <a:r>
              <a:rPr lang="en-US" dirty="0" smtClean="0"/>
              <a:t>Time period is called the compounding period or the conversion period</a:t>
            </a:r>
          </a:p>
          <a:p>
            <a:pPr lvl="1"/>
            <a:endParaRPr lang="en-US" dirty="0"/>
          </a:p>
        </p:txBody>
      </p:sp>
      <p:sp>
        <p:nvSpPr>
          <p:cNvPr id="4" name="Date Placeholder 3"/>
          <p:cNvSpPr>
            <a:spLocks noGrp="1"/>
          </p:cNvSpPr>
          <p:nvPr>
            <p:ph type="dt" sz="half" idx="10"/>
          </p:nvPr>
        </p:nvSpPr>
        <p:spPr/>
        <p:txBody>
          <a:bodyPr/>
          <a:lstStyle/>
          <a:p>
            <a:fld id="{B826545D-254A-4380-84D2-5834AD1DFEAD}"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9298964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Future Value of Mixed Streams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Mixed stream cash flows</a:t>
            </a:r>
          </a:p>
          <a:p>
            <a:pPr lvl="1"/>
            <a:r>
              <a:rPr lang="en-US" dirty="0" smtClean="0"/>
              <a:t>A number of different cash flows received over time</a:t>
            </a:r>
          </a:p>
          <a:p>
            <a:pPr lvl="1"/>
            <a:endParaRPr lang="en-US" dirty="0"/>
          </a:p>
          <a:p>
            <a:r>
              <a:rPr lang="en-US" dirty="0" smtClean="0"/>
              <a:t>To calculate future of mixed streams</a:t>
            </a:r>
          </a:p>
          <a:p>
            <a:pPr lvl="1"/>
            <a:r>
              <a:rPr lang="en-US" dirty="0" smtClean="0"/>
              <a:t>Compute the FV of each cash flow separately and find the sum</a:t>
            </a:r>
          </a:p>
          <a:p>
            <a:pPr lvl="1"/>
            <a:r>
              <a:rPr lang="en-US" dirty="0" smtClean="0"/>
              <a:t>Calculating retirement futures is a good example of this</a:t>
            </a:r>
            <a:endParaRPr lang="en-US" dirty="0"/>
          </a:p>
        </p:txBody>
      </p:sp>
      <p:sp>
        <p:nvSpPr>
          <p:cNvPr id="4" name="Date Placeholder 3"/>
          <p:cNvSpPr>
            <a:spLocks noGrp="1"/>
          </p:cNvSpPr>
          <p:nvPr>
            <p:ph type="dt" sz="half" idx="10"/>
          </p:nvPr>
        </p:nvSpPr>
        <p:spPr/>
        <p:txBody>
          <a:bodyPr/>
          <a:lstStyle/>
          <a:p>
            <a:fld id="{A8C65F17-D84A-4164-9932-E39ADBCFF335}"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4065017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Future Value of Mixed Streams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209800"/>
            <a:ext cx="7106642" cy="4201112"/>
          </a:xfrm>
        </p:spPr>
      </p:pic>
      <p:sp>
        <p:nvSpPr>
          <p:cNvPr id="5" name="Date Placeholder 4"/>
          <p:cNvSpPr>
            <a:spLocks noGrp="1"/>
          </p:cNvSpPr>
          <p:nvPr>
            <p:ph type="dt" sz="half" idx="10"/>
          </p:nvPr>
        </p:nvSpPr>
        <p:spPr/>
        <p:txBody>
          <a:bodyPr/>
          <a:lstStyle/>
          <a:p>
            <a:fld id="{76EF348C-51A1-4532-8854-3C9621242378}"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430668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System</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2133600"/>
            <a:ext cx="5293491" cy="4291832"/>
          </a:xfrm>
        </p:spPr>
      </p:pic>
    </p:spTree>
    <p:extLst>
      <p:ext uri="{BB962C8B-B14F-4D97-AF65-F5344CB8AC3E}">
        <p14:creationId xmlns:p14="http://schemas.microsoft.com/office/powerpoint/2010/main" val="320301024"/>
      </p:ext>
    </p:extLst>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Solving the Interest Rate</a:t>
            </a:r>
            <a:endParaRPr lang="en-US" dirty="0">
              <a:solidFill>
                <a:schemeClr val="tx1"/>
              </a:solidFill>
            </a:endParaRP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2514600"/>
            <a:ext cx="6087726" cy="2362200"/>
          </a:xfrm>
        </p:spPr>
      </p:pic>
      <p:sp>
        <p:nvSpPr>
          <p:cNvPr id="5" name="Date Placeholder 4"/>
          <p:cNvSpPr>
            <a:spLocks noGrp="1"/>
          </p:cNvSpPr>
          <p:nvPr>
            <p:ph type="dt" sz="half" idx="10"/>
          </p:nvPr>
        </p:nvSpPr>
        <p:spPr/>
        <p:txBody>
          <a:bodyPr/>
          <a:lstStyle/>
          <a:p>
            <a:fld id="{EB36198B-F4B5-4122-91D4-11EAFD2810B9}"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1038872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Solving the Interest Rate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438400"/>
            <a:ext cx="8229600" cy="3497579"/>
          </a:xfrm>
        </p:spPr>
      </p:pic>
      <p:sp>
        <p:nvSpPr>
          <p:cNvPr id="5" name="Date Placeholder 4"/>
          <p:cNvSpPr>
            <a:spLocks noGrp="1"/>
          </p:cNvSpPr>
          <p:nvPr>
            <p:ph type="dt" sz="half" idx="10"/>
          </p:nvPr>
        </p:nvSpPr>
        <p:spPr/>
        <p:txBody>
          <a:bodyPr/>
          <a:lstStyle/>
          <a:p>
            <a:fld id="{5C3D9C8A-BD6C-4E08-88EC-B2361AAA2E7E}"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
        <p:nvSpPr>
          <p:cNvPr id="8" name="TextBox 7"/>
          <p:cNvSpPr txBox="1"/>
          <p:nvPr/>
        </p:nvSpPr>
        <p:spPr>
          <a:xfrm>
            <a:off x="609600" y="5943600"/>
            <a:ext cx="7162800" cy="381000"/>
          </a:xfrm>
          <a:prstGeom prst="rect">
            <a:avLst/>
          </a:prstGeom>
          <a:noFill/>
        </p:spPr>
        <p:txBody>
          <a:bodyPr wrap="square" rtlCol="0">
            <a:spAutoFit/>
          </a:bodyPr>
          <a:lstStyle/>
          <a:p>
            <a:pPr algn="ctr"/>
            <a:r>
              <a:rPr lang="en-US" b="1" dirty="0" smtClean="0">
                <a:solidFill>
                  <a:prstClr val="black"/>
                </a:solidFill>
              </a:rPr>
              <a:t>Using Calculator:   PV = -$5000;  FV = $19348.42;  n = 20; compute I = 7%</a:t>
            </a:r>
            <a:endParaRPr lang="en-US" b="1" dirty="0">
              <a:solidFill>
                <a:prstClr val="black"/>
              </a:solidFill>
            </a:endParaRPr>
          </a:p>
        </p:txBody>
      </p:sp>
    </p:spTree>
    <p:extLst>
      <p:ext uri="{BB962C8B-B14F-4D97-AF65-F5344CB8AC3E}">
        <p14:creationId xmlns:p14="http://schemas.microsoft.com/office/powerpoint/2010/main" val="2837026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Solving for the Number of Periods</a:t>
            </a:r>
            <a:endParaRPr lang="en-US" dirty="0">
              <a:solidFill>
                <a:schemeClr val="tx1"/>
              </a:solidFill>
            </a:endParaRP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590800"/>
            <a:ext cx="8229600" cy="2596854"/>
          </a:xfrm>
        </p:spPr>
      </p:pic>
      <p:sp>
        <p:nvSpPr>
          <p:cNvPr id="5" name="Date Placeholder 4"/>
          <p:cNvSpPr>
            <a:spLocks noGrp="1"/>
          </p:cNvSpPr>
          <p:nvPr>
            <p:ph type="dt" sz="half" idx="10"/>
          </p:nvPr>
        </p:nvSpPr>
        <p:spPr/>
        <p:txBody>
          <a:bodyPr/>
          <a:lstStyle/>
          <a:p>
            <a:fld id="{40899516-D328-4987-A40C-4525E7FAFB98}"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
        <p:nvSpPr>
          <p:cNvPr id="10" name="TextBox 9"/>
          <p:cNvSpPr txBox="1"/>
          <p:nvPr/>
        </p:nvSpPr>
        <p:spPr>
          <a:xfrm>
            <a:off x="1752600" y="3733800"/>
            <a:ext cx="914400" cy="338554"/>
          </a:xfrm>
          <a:prstGeom prst="rect">
            <a:avLst/>
          </a:prstGeom>
          <a:noFill/>
        </p:spPr>
        <p:txBody>
          <a:bodyPr wrap="square" rtlCol="0">
            <a:spAutoFit/>
          </a:bodyPr>
          <a:lstStyle/>
          <a:p>
            <a:r>
              <a:rPr lang="en-US" sz="1600" dirty="0" smtClean="0">
                <a:solidFill>
                  <a:prstClr val="black"/>
                </a:solidFill>
              </a:rPr>
              <a:t>(minus)</a:t>
            </a:r>
            <a:endParaRPr lang="en-US" sz="1600" dirty="0">
              <a:solidFill>
                <a:prstClr val="black"/>
              </a:solidFill>
            </a:endParaRPr>
          </a:p>
        </p:txBody>
      </p:sp>
    </p:spTree>
    <p:extLst>
      <p:ext uri="{BB962C8B-B14F-4D97-AF65-F5344CB8AC3E}">
        <p14:creationId xmlns:p14="http://schemas.microsoft.com/office/powerpoint/2010/main" val="32839521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Solving for the Number of Periods</a:t>
            </a:r>
          </a:p>
        </p:txBody>
      </p:sp>
      <p:pic>
        <p:nvPicPr>
          <p:cNvPr id="6" name="Content Placeholder 5"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438400"/>
            <a:ext cx="8229600" cy="2245753"/>
          </a:xfrm>
        </p:spPr>
      </p:pic>
      <p:sp>
        <p:nvSpPr>
          <p:cNvPr id="4" name="Date Placeholder 3"/>
          <p:cNvSpPr>
            <a:spLocks noGrp="1"/>
          </p:cNvSpPr>
          <p:nvPr>
            <p:ph type="dt" sz="half" idx="10"/>
          </p:nvPr>
        </p:nvSpPr>
        <p:spPr/>
        <p:txBody>
          <a:bodyPr/>
          <a:lstStyle/>
          <a:p>
            <a:fld id="{FA6D445C-2D90-4160-AED0-015F4AB2532E}"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876858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Future Value with Non-Annual Compounding</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To calculate a future with non-annual compounding</a:t>
            </a:r>
          </a:p>
          <a:p>
            <a:pPr lvl="1"/>
            <a:r>
              <a:rPr lang="en-US" dirty="0" smtClean="0"/>
              <a:t>Define </a:t>
            </a:r>
            <a:r>
              <a:rPr lang="en-US" i="1" dirty="0" smtClean="0"/>
              <a:t>m</a:t>
            </a:r>
            <a:r>
              <a:rPr lang="en-US" dirty="0" smtClean="0"/>
              <a:t> as the number of compounding periods in the year. </a:t>
            </a:r>
          </a:p>
          <a:p>
            <a:pPr lvl="1"/>
            <a:r>
              <a:rPr lang="en-US" dirty="0" smtClean="0"/>
              <a:t>For example with semi-annual compounding, </a:t>
            </a:r>
            <a:r>
              <a:rPr lang="en-US" i="1" dirty="0" smtClean="0"/>
              <a:t>m</a:t>
            </a:r>
            <a:r>
              <a:rPr lang="en-US" dirty="0" smtClean="0"/>
              <a:t> = 2</a:t>
            </a:r>
          </a:p>
          <a:p>
            <a:pPr lvl="1"/>
            <a:r>
              <a:rPr lang="en-US" dirty="0" smtClean="0"/>
              <a:t>Always match the interest rate to the length of the compounding period. If there are </a:t>
            </a:r>
            <a:r>
              <a:rPr lang="en-US" i="1" dirty="0" smtClean="0"/>
              <a:t>m</a:t>
            </a:r>
            <a:r>
              <a:rPr lang="en-US" dirty="0" smtClean="0"/>
              <a:t> compounding periods, then the periodic rate for each period is </a:t>
            </a:r>
            <a:r>
              <a:rPr lang="en-US" i="1" dirty="0" err="1" smtClean="0"/>
              <a:t>i</a:t>
            </a:r>
            <a:r>
              <a:rPr lang="en-US" i="1" dirty="0" smtClean="0"/>
              <a:t>/m</a:t>
            </a:r>
            <a:r>
              <a:rPr lang="en-US" dirty="0" smtClean="0"/>
              <a:t>. </a:t>
            </a:r>
          </a:p>
          <a:p>
            <a:pPr lvl="1"/>
            <a:r>
              <a:rPr lang="en-US" dirty="0" smtClean="0"/>
              <a:t>For example if the interest rate is 12%, then the semi-annual periodic rate is 6%, the quarterly rate is 3%, and the monthly rate is 1%</a:t>
            </a:r>
          </a:p>
          <a:p>
            <a:pPr lvl="1"/>
            <a:r>
              <a:rPr lang="en-US" b="1" dirty="0" smtClean="0"/>
              <a:t>Periodic rate </a:t>
            </a:r>
            <a:r>
              <a:rPr lang="en-US" dirty="0" smtClean="0"/>
              <a:t>is the rate of interest that prevails over a compounding period.</a:t>
            </a:r>
          </a:p>
          <a:p>
            <a:pPr lvl="1"/>
            <a:endParaRPr lang="en-US" dirty="0"/>
          </a:p>
        </p:txBody>
      </p:sp>
      <p:sp>
        <p:nvSpPr>
          <p:cNvPr id="4" name="Date Placeholder 3"/>
          <p:cNvSpPr>
            <a:spLocks noGrp="1"/>
          </p:cNvSpPr>
          <p:nvPr>
            <p:ph type="dt" sz="half" idx="10"/>
          </p:nvPr>
        </p:nvSpPr>
        <p:spPr/>
        <p:txBody>
          <a:bodyPr/>
          <a:lstStyle/>
          <a:p>
            <a:fld id="{FD6A22E6-C527-4C78-A61B-FCFF5FE37697}" type="datetime1">
              <a:rPr lang="en-US" smtClean="0">
                <a:solidFill>
                  <a:prstClr val="black"/>
                </a:solidFill>
              </a:rPr>
              <a:pPr/>
              <a:t>8/26/2013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1446791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Future Value with Non-Annual Compounding</a:t>
            </a:r>
          </a:p>
        </p:txBody>
      </p:sp>
      <p:sp>
        <p:nvSpPr>
          <p:cNvPr id="3" name="Content Placeholder 2"/>
          <p:cNvSpPr>
            <a:spLocks noGrp="1"/>
          </p:cNvSpPr>
          <p:nvPr>
            <p:ph idx="1"/>
          </p:nvPr>
        </p:nvSpPr>
        <p:spPr/>
        <p:txBody>
          <a:bodyPr/>
          <a:lstStyle/>
          <a:p>
            <a:r>
              <a:rPr lang="en-US" dirty="0" smtClean="0"/>
              <a:t>Calculating a future non-annual compounding </a:t>
            </a:r>
            <a:r>
              <a:rPr lang="en-US" dirty="0" err="1" smtClean="0"/>
              <a:t>cont</a:t>
            </a:r>
            <a:r>
              <a:rPr lang="en-US" dirty="0" smtClean="0"/>
              <a:t>…</a:t>
            </a:r>
          </a:p>
          <a:p>
            <a:pPr lvl="1"/>
            <a:r>
              <a:rPr lang="en-US" dirty="0" smtClean="0"/>
              <a:t>Always adjust the number of periods by multiplying the number of years by the number of compounding periods per year. For example, 5 years (n=5) with semi-annual compounding (</a:t>
            </a:r>
            <a:r>
              <a:rPr lang="en-US" i="1" dirty="0" smtClean="0"/>
              <a:t>m</a:t>
            </a:r>
            <a:r>
              <a:rPr lang="en-US" dirty="0" smtClean="0"/>
              <a:t>=2) is 10 periods (n x </a:t>
            </a:r>
            <a:r>
              <a:rPr lang="en-US" i="1" dirty="0" smtClean="0"/>
              <a:t>m</a:t>
            </a:r>
            <a:r>
              <a:rPr lang="en-US" dirty="0" smtClean="0"/>
              <a:t>)</a:t>
            </a:r>
          </a:p>
          <a:p>
            <a:pPr lvl="1"/>
            <a:endParaRPr lang="en-US" dirty="0"/>
          </a:p>
          <a:p>
            <a:pPr lvl="1"/>
            <a:r>
              <a:rPr lang="en-US" dirty="0" smtClean="0"/>
              <a:t>Multiple Compounding periods per year is expressed as Eq. 3.4:</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8" y="4876800"/>
            <a:ext cx="4354035" cy="1066800"/>
          </a:xfrm>
          <a:prstGeom prst="rect">
            <a:avLst/>
          </a:prstGeom>
        </p:spPr>
      </p:pic>
      <p:sp>
        <p:nvSpPr>
          <p:cNvPr id="5" name="Date Placeholder 4"/>
          <p:cNvSpPr>
            <a:spLocks noGrp="1"/>
          </p:cNvSpPr>
          <p:nvPr>
            <p:ph type="dt" sz="half" idx="10"/>
          </p:nvPr>
        </p:nvSpPr>
        <p:spPr/>
        <p:txBody>
          <a:bodyPr/>
          <a:lstStyle/>
          <a:p>
            <a:fld id="{57740C7B-76DC-4317-8B10-537FF57ADE13}"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811478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Future Value with Non-Annual Compounding</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286000"/>
            <a:ext cx="8229600" cy="3671093"/>
          </a:xfrm>
        </p:spPr>
      </p:pic>
      <p:sp>
        <p:nvSpPr>
          <p:cNvPr id="5" name="Date Placeholder 4"/>
          <p:cNvSpPr>
            <a:spLocks noGrp="1"/>
          </p:cNvSpPr>
          <p:nvPr>
            <p:ph type="dt" sz="half" idx="10"/>
          </p:nvPr>
        </p:nvSpPr>
        <p:spPr/>
        <p:txBody>
          <a:bodyPr/>
          <a:lstStyle/>
          <a:p>
            <a:fld id="{7F4113F4-C53B-47D6-8BEA-A4C75CECE683}"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4042690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Future Value with Non-Annual Compounding</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362200"/>
            <a:ext cx="8229600" cy="2188325"/>
          </a:xfrm>
        </p:spPr>
      </p:pic>
      <p:sp>
        <p:nvSpPr>
          <p:cNvPr id="5" name="TextBox 4"/>
          <p:cNvSpPr txBox="1"/>
          <p:nvPr/>
        </p:nvSpPr>
        <p:spPr>
          <a:xfrm>
            <a:off x="594360" y="4724400"/>
            <a:ext cx="8153400" cy="1200329"/>
          </a:xfrm>
          <a:prstGeom prst="rect">
            <a:avLst/>
          </a:prstGeom>
          <a:noFill/>
        </p:spPr>
        <p:txBody>
          <a:bodyPr wrap="square" rtlCol="0">
            <a:spAutoFit/>
          </a:bodyPr>
          <a:lstStyle/>
          <a:p>
            <a:pPr marL="285750" indent="-285750">
              <a:buFont typeface="Wingdings" pitchFamily="2" charset="2"/>
              <a:buChar char="v"/>
            </a:pPr>
            <a:r>
              <a:rPr lang="en-US" dirty="0" smtClean="0">
                <a:solidFill>
                  <a:prstClr val="black"/>
                </a:solidFill>
              </a:rPr>
              <a:t>Compounded quarterly, the FV is $7,313.16</a:t>
            </a:r>
          </a:p>
          <a:p>
            <a:pPr marL="285750" indent="-285750">
              <a:buFont typeface="Wingdings" pitchFamily="2" charset="2"/>
              <a:buChar char="v"/>
            </a:pPr>
            <a:endParaRPr lang="en-US" dirty="0">
              <a:solidFill>
                <a:prstClr val="black"/>
              </a:solidFill>
            </a:endParaRPr>
          </a:p>
          <a:p>
            <a:pPr marL="285750" indent="-285750">
              <a:buFont typeface="Wingdings" pitchFamily="2" charset="2"/>
              <a:buChar char="v"/>
            </a:pPr>
            <a:r>
              <a:rPr lang="en-US" dirty="0" smtClean="0">
                <a:solidFill>
                  <a:prstClr val="black"/>
                </a:solidFill>
              </a:rPr>
              <a:t>However, the FV with annual compounding is only $6,991.44</a:t>
            </a:r>
            <a:endParaRPr lang="en-US" dirty="0">
              <a:solidFill>
                <a:prstClr val="black"/>
              </a:solidFill>
            </a:endParaRPr>
          </a:p>
          <a:p>
            <a:endParaRPr lang="en-US" dirty="0">
              <a:solidFill>
                <a:prstClr val="black"/>
              </a:solidFill>
            </a:endParaRPr>
          </a:p>
        </p:txBody>
      </p:sp>
      <p:sp>
        <p:nvSpPr>
          <p:cNvPr id="6" name="Date Placeholder 5"/>
          <p:cNvSpPr>
            <a:spLocks noGrp="1"/>
          </p:cNvSpPr>
          <p:nvPr>
            <p:ph type="dt" sz="half" idx="10"/>
          </p:nvPr>
        </p:nvSpPr>
        <p:spPr/>
        <p:txBody>
          <a:bodyPr/>
          <a:lstStyle/>
          <a:p>
            <a:fld id="{36F55D82-7860-45F1-BB98-FA9472D0DFE2}" type="datetime1">
              <a:rPr lang="en-US" smtClean="0">
                <a:solidFill>
                  <a:prstClr val="black"/>
                </a:solidFill>
              </a:rPr>
              <a:pPr/>
              <a:t>8/26/2013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1649332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Future Value with Non-Annual Compounding</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209800"/>
            <a:ext cx="7592485" cy="4258270"/>
          </a:xfrm>
          <a:prstGeom prst="rect">
            <a:avLst/>
          </a:prstGeom>
        </p:spPr>
      </p:pic>
      <p:sp>
        <p:nvSpPr>
          <p:cNvPr id="5" name="Date Placeholder 4"/>
          <p:cNvSpPr>
            <a:spLocks noGrp="1"/>
          </p:cNvSpPr>
          <p:nvPr>
            <p:ph type="dt" sz="half" idx="10"/>
          </p:nvPr>
        </p:nvSpPr>
        <p:spPr/>
        <p:txBody>
          <a:bodyPr/>
          <a:lstStyle/>
          <a:p>
            <a:fld id="{4C329A01-2740-45AE-8129-33B7F9EBD6A7}"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1802303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Effective Interest Rate</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Effective interest rate (EIR)</a:t>
            </a:r>
          </a:p>
          <a:p>
            <a:pPr lvl="1"/>
            <a:r>
              <a:rPr lang="en-US" dirty="0" smtClean="0"/>
              <a:t>The rate you actually earn on your investment after taking into account the compounding frequency</a:t>
            </a:r>
          </a:p>
          <a:p>
            <a:r>
              <a:rPr lang="en-US" dirty="0" smtClean="0"/>
              <a:t>Determining EIR</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130040"/>
            <a:ext cx="6296904" cy="1762371"/>
          </a:xfrm>
          <a:prstGeom prst="rect">
            <a:avLst/>
          </a:prstGeom>
        </p:spPr>
      </p:pic>
      <p:sp>
        <p:nvSpPr>
          <p:cNvPr id="5" name="Date Placeholder 4"/>
          <p:cNvSpPr>
            <a:spLocks noGrp="1"/>
          </p:cNvSpPr>
          <p:nvPr>
            <p:ph type="dt" sz="half" idx="10"/>
          </p:nvPr>
        </p:nvSpPr>
        <p:spPr/>
        <p:txBody>
          <a:bodyPr/>
          <a:lstStyle/>
          <a:p>
            <a:fld id="{564F2206-A45A-4423-8212-B3E088872D09}" type="datetime1">
              <a:rPr lang="en-US" smtClean="0">
                <a:solidFill>
                  <a:prstClr val="black"/>
                </a:solidFill>
              </a:rPr>
              <a:pPr/>
              <a:t>8/26/2013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800421454"/>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00.xml.rels><?xml version="1.0" encoding="UTF-8" standalone="yes"?>
<Relationships xmlns="http://schemas.openxmlformats.org/package/2006/relationships"><Relationship Id="rId1" Type="http://schemas.openxmlformats.org/officeDocument/2006/relationships/image" Target="../media/image1.jpeg"/></Relationships>
</file>

<file path=ppt/theme/_rels/theme101.xml.rels><?xml version="1.0" encoding="UTF-8" standalone="yes"?>
<Relationships xmlns="http://schemas.openxmlformats.org/package/2006/relationships"><Relationship Id="rId1" Type="http://schemas.openxmlformats.org/officeDocument/2006/relationships/image" Target="../media/image1.jpeg"/></Relationships>
</file>

<file path=ppt/theme/_rels/theme102.xml.rels><?xml version="1.0" encoding="UTF-8" standalone="yes"?>
<Relationships xmlns="http://schemas.openxmlformats.org/package/2006/relationships"><Relationship Id="rId1" Type="http://schemas.openxmlformats.org/officeDocument/2006/relationships/image" Target="../media/image1.jpeg"/></Relationships>
</file>

<file path=ppt/theme/_rels/theme103.xml.rels><?xml version="1.0" encoding="UTF-8" standalone="yes"?>
<Relationships xmlns="http://schemas.openxmlformats.org/package/2006/relationships"><Relationship Id="rId1" Type="http://schemas.openxmlformats.org/officeDocument/2006/relationships/image" Target="../media/image1.jpeg"/></Relationships>
</file>

<file path=ppt/theme/_rels/theme104.xml.rels><?xml version="1.0" encoding="UTF-8" standalone="yes"?>
<Relationships xmlns="http://schemas.openxmlformats.org/package/2006/relationships"><Relationship Id="rId1" Type="http://schemas.openxmlformats.org/officeDocument/2006/relationships/image" Target="../media/image1.jpeg"/></Relationships>
</file>

<file path=ppt/theme/_rels/theme105.xml.rels><?xml version="1.0" encoding="UTF-8" standalone="yes"?>
<Relationships xmlns="http://schemas.openxmlformats.org/package/2006/relationships"><Relationship Id="rId1" Type="http://schemas.openxmlformats.org/officeDocument/2006/relationships/image" Target="../media/image1.jpeg"/></Relationships>
</file>

<file path=ppt/theme/_rels/theme106.xml.rels><?xml version="1.0" encoding="UTF-8" standalone="yes"?>
<Relationships xmlns="http://schemas.openxmlformats.org/package/2006/relationships"><Relationship Id="rId1" Type="http://schemas.openxmlformats.org/officeDocument/2006/relationships/image" Target="../media/image1.jpeg"/></Relationships>
</file>

<file path=ppt/theme/_rels/theme107.xml.rels><?xml version="1.0" encoding="UTF-8" standalone="yes"?>
<Relationships xmlns="http://schemas.openxmlformats.org/package/2006/relationships"><Relationship Id="rId1" Type="http://schemas.openxmlformats.org/officeDocument/2006/relationships/image" Target="../media/image1.jpeg"/></Relationships>
</file>

<file path=ppt/theme/_rels/theme108.xml.rels><?xml version="1.0" encoding="UTF-8" standalone="yes"?>
<Relationships xmlns="http://schemas.openxmlformats.org/package/2006/relationships"><Relationship Id="rId1" Type="http://schemas.openxmlformats.org/officeDocument/2006/relationships/image" Target="../media/image1.jpeg"/></Relationships>
</file>

<file path=ppt/theme/_rels/theme109.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10.xml.rels><?xml version="1.0" encoding="UTF-8" standalone="yes"?>
<Relationships xmlns="http://schemas.openxmlformats.org/package/2006/relationships"><Relationship Id="rId1" Type="http://schemas.openxmlformats.org/officeDocument/2006/relationships/image" Target="../media/image1.jpeg"/></Relationships>
</file>

<file path=ppt/theme/_rels/theme111.xml.rels><?xml version="1.0" encoding="UTF-8" standalone="yes"?>
<Relationships xmlns="http://schemas.openxmlformats.org/package/2006/relationships"><Relationship Id="rId1" Type="http://schemas.openxmlformats.org/officeDocument/2006/relationships/image" Target="../media/image1.jpeg"/></Relationships>
</file>

<file path=ppt/theme/_rels/theme112.xml.rels><?xml version="1.0" encoding="UTF-8" standalone="yes"?>
<Relationships xmlns="http://schemas.openxmlformats.org/package/2006/relationships"><Relationship Id="rId1" Type="http://schemas.openxmlformats.org/officeDocument/2006/relationships/image" Target="../media/image1.jpeg"/></Relationships>
</file>

<file path=ppt/theme/_rels/theme113.xml.rels><?xml version="1.0" encoding="UTF-8" standalone="yes"?>
<Relationships xmlns="http://schemas.openxmlformats.org/package/2006/relationships"><Relationship Id="rId1" Type="http://schemas.openxmlformats.org/officeDocument/2006/relationships/image" Target="../media/image1.jpeg"/></Relationships>
</file>

<file path=ppt/theme/_rels/theme114.xml.rels><?xml version="1.0" encoding="UTF-8" standalone="yes"?>
<Relationships xmlns="http://schemas.openxmlformats.org/package/2006/relationships"><Relationship Id="rId1" Type="http://schemas.openxmlformats.org/officeDocument/2006/relationships/image" Target="../media/image1.jpeg"/></Relationships>
</file>

<file path=ppt/theme/_rels/theme115.xml.rels><?xml version="1.0" encoding="UTF-8" standalone="yes"?>
<Relationships xmlns="http://schemas.openxmlformats.org/package/2006/relationships"><Relationship Id="rId1" Type="http://schemas.openxmlformats.org/officeDocument/2006/relationships/image" Target="../media/image1.jpeg"/></Relationships>
</file>

<file path=ppt/theme/_rels/theme116.xml.rels><?xml version="1.0" encoding="UTF-8" standalone="yes"?>
<Relationships xmlns="http://schemas.openxmlformats.org/package/2006/relationships"><Relationship Id="rId1" Type="http://schemas.openxmlformats.org/officeDocument/2006/relationships/image" Target="../media/image1.jpeg"/></Relationships>
</file>

<file path=ppt/theme/_rels/theme117.xml.rels><?xml version="1.0" encoding="UTF-8" standalone="yes"?>
<Relationships xmlns="http://schemas.openxmlformats.org/package/2006/relationships"><Relationship Id="rId1" Type="http://schemas.openxmlformats.org/officeDocument/2006/relationships/image" Target="../media/image1.jpeg"/></Relationships>
</file>

<file path=ppt/theme/_rels/theme118.xml.rels><?xml version="1.0" encoding="UTF-8" standalone="yes"?>
<Relationships xmlns="http://schemas.openxmlformats.org/package/2006/relationships"><Relationship Id="rId1" Type="http://schemas.openxmlformats.org/officeDocument/2006/relationships/image" Target="../media/image1.jpeg"/></Relationships>
</file>

<file path=ppt/theme/_rels/theme119.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20.xml.rels><?xml version="1.0" encoding="UTF-8" standalone="yes"?>
<Relationships xmlns="http://schemas.openxmlformats.org/package/2006/relationships"><Relationship Id="rId1" Type="http://schemas.openxmlformats.org/officeDocument/2006/relationships/image" Target="../media/image1.jpeg"/></Relationships>
</file>

<file path=ppt/theme/_rels/theme121.xml.rels><?xml version="1.0" encoding="UTF-8" standalone="yes"?>
<Relationships xmlns="http://schemas.openxmlformats.org/package/2006/relationships"><Relationship Id="rId1" Type="http://schemas.openxmlformats.org/officeDocument/2006/relationships/image" Target="../media/image1.jpeg"/></Relationships>
</file>

<file path=ppt/theme/_rels/theme122.xml.rels><?xml version="1.0" encoding="UTF-8" standalone="yes"?>
<Relationships xmlns="http://schemas.openxmlformats.org/package/2006/relationships"><Relationship Id="rId1" Type="http://schemas.openxmlformats.org/officeDocument/2006/relationships/image" Target="../media/image1.jpeg"/></Relationships>
</file>

<file path=ppt/theme/_rels/theme123.xml.rels><?xml version="1.0" encoding="UTF-8" standalone="yes"?>
<Relationships xmlns="http://schemas.openxmlformats.org/package/2006/relationships"><Relationship Id="rId1" Type="http://schemas.openxmlformats.org/officeDocument/2006/relationships/image" Target="../media/image1.jpeg"/></Relationships>
</file>

<file path=ppt/theme/_rels/theme124.xml.rels><?xml version="1.0" encoding="UTF-8" standalone="yes"?>
<Relationships xmlns="http://schemas.openxmlformats.org/package/2006/relationships"><Relationship Id="rId1" Type="http://schemas.openxmlformats.org/officeDocument/2006/relationships/image" Target="../media/image1.jpeg"/></Relationships>
</file>

<file path=ppt/theme/_rels/theme125.xml.rels><?xml version="1.0" encoding="UTF-8" standalone="yes"?>
<Relationships xmlns="http://schemas.openxmlformats.org/package/2006/relationships"><Relationship Id="rId1" Type="http://schemas.openxmlformats.org/officeDocument/2006/relationships/image" Target="../media/image1.jpeg"/></Relationships>
</file>

<file path=ppt/theme/_rels/theme126.xml.rels><?xml version="1.0" encoding="UTF-8" standalone="yes"?>
<Relationships xmlns="http://schemas.openxmlformats.org/package/2006/relationships"><Relationship Id="rId1" Type="http://schemas.openxmlformats.org/officeDocument/2006/relationships/image" Target="../media/image1.jpeg"/></Relationships>
</file>

<file path=ppt/theme/_rels/theme127.xml.rels><?xml version="1.0" encoding="UTF-8" standalone="yes"?>
<Relationships xmlns="http://schemas.openxmlformats.org/package/2006/relationships"><Relationship Id="rId1" Type="http://schemas.openxmlformats.org/officeDocument/2006/relationships/image" Target="../media/image1.jpeg"/></Relationships>
</file>

<file path=ppt/theme/_rels/theme128.xml.rels><?xml version="1.0" encoding="UTF-8" standalone="yes"?>
<Relationships xmlns="http://schemas.openxmlformats.org/package/2006/relationships"><Relationship Id="rId1" Type="http://schemas.openxmlformats.org/officeDocument/2006/relationships/image" Target="../media/image1.jpeg"/></Relationships>
</file>

<file path=ppt/theme/_rels/theme129.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30.xml.rels><?xml version="1.0" encoding="UTF-8" standalone="yes"?>
<Relationships xmlns="http://schemas.openxmlformats.org/package/2006/relationships"><Relationship Id="rId1" Type="http://schemas.openxmlformats.org/officeDocument/2006/relationships/image" Target="../media/image1.jpeg"/></Relationships>
</file>

<file path=ppt/theme/_rels/theme131.xml.rels><?xml version="1.0" encoding="UTF-8" standalone="yes"?>
<Relationships xmlns="http://schemas.openxmlformats.org/package/2006/relationships"><Relationship Id="rId1" Type="http://schemas.openxmlformats.org/officeDocument/2006/relationships/image" Target="../media/image1.jpeg"/></Relationships>
</file>

<file path=ppt/theme/_rels/theme132.xml.rels><?xml version="1.0" encoding="UTF-8" standalone="yes"?>
<Relationships xmlns="http://schemas.openxmlformats.org/package/2006/relationships"><Relationship Id="rId1" Type="http://schemas.openxmlformats.org/officeDocument/2006/relationships/image" Target="../media/image1.jpeg"/></Relationships>
</file>

<file path=ppt/theme/_rels/theme133.xml.rels><?xml version="1.0" encoding="UTF-8" standalone="yes"?>
<Relationships xmlns="http://schemas.openxmlformats.org/package/2006/relationships"><Relationship Id="rId1" Type="http://schemas.openxmlformats.org/officeDocument/2006/relationships/image" Target="../media/image1.jpeg"/></Relationships>
</file>

<file path=ppt/theme/_rels/theme134.xml.rels><?xml version="1.0" encoding="UTF-8" standalone="yes"?>
<Relationships xmlns="http://schemas.openxmlformats.org/package/2006/relationships"><Relationship Id="rId1" Type="http://schemas.openxmlformats.org/officeDocument/2006/relationships/image" Target="../media/image1.jpeg"/></Relationships>
</file>

<file path=ppt/theme/_rels/theme135.xml.rels><?xml version="1.0" encoding="UTF-8" standalone="yes"?>
<Relationships xmlns="http://schemas.openxmlformats.org/package/2006/relationships"><Relationship Id="rId1" Type="http://schemas.openxmlformats.org/officeDocument/2006/relationships/image" Target="../media/image1.jpeg"/></Relationships>
</file>

<file path=ppt/theme/_rels/theme136.xml.rels><?xml version="1.0" encoding="UTF-8" standalone="yes"?>
<Relationships xmlns="http://schemas.openxmlformats.org/package/2006/relationships"><Relationship Id="rId1" Type="http://schemas.openxmlformats.org/officeDocument/2006/relationships/image" Target="../media/image1.jpeg"/></Relationships>
</file>

<file path=ppt/theme/_rels/theme137.xml.rels><?xml version="1.0" encoding="UTF-8" standalone="yes"?>
<Relationships xmlns="http://schemas.openxmlformats.org/package/2006/relationships"><Relationship Id="rId1" Type="http://schemas.openxmlformats.org/officeDocument/2006/relationships/image" Target="../media/image1.jpeg"/></Relationships>
</file>

<file path=ppt/theme/_rels/theme138.xml.rels><?xml version="1.0" encoding="UTF-8" standalone="yes"?>
<Relationships xmlns="http://schemas.openxmlformats.org/package/2006/relationships"><Relationship Id="rId1" Type="http://schemas.openxmlformats.org/officeDocument/2006/relationships/image" Target="../media/image1.jpeg"/></Relationships>
</file>

<file path=ppt/theme/_rels/theme139.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40.xml.rels><?xml version="1.0" encoding="UTF-8" standalone="yes"?>
<Relationships xmlns="http://schemas.openxmlformats.org/package/2006/relationships"><Relationship Id="rId1" Type="http://schemas.openxmlformats.org/officeDocument/2006/relationships/image" Target="../media/image1.jpeg"/></Relationships>
</file>

<file path=ppt/theme/_rels/theme141.xml.rels><?xml version="1.0" encoding="UTF-8" standalone="yes"?>
<Relationships xmlns="http://schemas.openxmlformats.org/package/2006/relationships"><Relationship Id="rId1" Type="http://schemas.openxmlformats.org/officeDocument/2006/relationships/image" Target="../media/image1.jpeg"/></Relationships>
</file>

<file path=ppt/theme/_rels/theme142.xml.rels><?xml version="1.0" encoding="UTF-8" standalone="yes"?>
<Relationships xmlns="http://schemas.openxmlformats.org/package/2006/relationships"><Relationship Id="rId1" Type="http://schemas.openxmlformats.org/officeDocument/2006/relationships/image" Target="../media/image1.jpeg"/></Relationships>
</file>

<file path=ppt/theme/_rels/theme143.xml.rels><?xml version="1.0" encoding="UTF-8" standalone="yes"?>
<Relationships xmlns="http://schemas.openxmlformats.org/package/2006/relationships"><Relationship Id="rId1" Type="http://schemas.openxmlformats.org/officeDocument/2006/relationships/image" Target="../media/image1.jpeg"/></Relationships>
</file>

<file path=ppt/theme/_rels/theme144.xml.rels><?xml version="1.0" encoding="UTF-8" standalone="yes"?>
<Relationships xmlns="http://schemas.openxmlformats.org/package/2006/relationships"><Relationship Id="rId1" Type="http://schemas.openxmlformats.org/officeDocument/2006/relationships/image" Target="../media/image1.jpeg"/></Relationships>
</file>

<file path=ppt/theme/_rels/theme145.xml.rels><?xml version="1.0" encoding="UTF-8" standalone="yes"?>
<Relationships xmlns="http://schemas.openxmlformats.org/package/2006/relationships"><Relationship Id="rId1" Type="http://schemas.openxmlformats.org/officeDocument/2006/relationships/image" Target="../media/image1.jpeg"/></Relationships>
</file>

<file path=ppt/theme/_rels/theme146.xml.rels><?xml version="1.0" encoding="UTF-8" standalone="yes"?>
<Relationships xmlns="http://schemas.openxmlformats.org/package/2006/relationships"><Relationship Id="rId1" Type="http://schemas.openxmlformats.org/officeDocument/2006/relationships/image" Target="../media/image1.jpeg"/></Relationships>
</file>

<file path=ppt/theme/_rels/theme147.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1" Type="http://schemas.openxmlformats.org/officeDocument/2006/relationships/image" Target="../media/image1.jpeg"/></Relationships>
</file>

<file path=ppt/theme/_rels/theme45.xml.rels><?xml version="1.0" encoding="UTF-8" standalone="yes"?>
<Relationships xmlns="http://schemas.openxmlformats.org/package/2006/relationships"><Relationship Id="rId1" Type="http://schemas.openxmlformats.org/officeDocument/2006/relationships/image" Target="../media/image1.jpeg"/></Relationships>
</file>

<file path=ppt/theme/_rels/theme46.xml.rels><?xml version="1.0" encoding="UTF-8" standalone="yes"?>
<Relationships xmlns="http://schemas.openxmlformats.org/package/2006/relationships"><Relationship Id="rId1" Type="http://schemas.openxmlformats.org/officeDocument/2006/relationships/image" Target="../media/image1.jpeg"/></Relationships>
</file>

<file path=ppt/theme/_rels/theme47.xml.rels><?xml version="1.0" encoding="UTF-8" standalone="yes"?>
<Relationships xmlns="http://schemas.openxmlformats.org/package/2006/relationships"><Relationship Id="rId1" Type="http://schemas.openxmlformats.org/officeDocument/2006/relationships/image" Target="../media/image1.jpeg"/></Relationships>
</file>

<file path=ppt/theme/_rels/theme48.xml.rels><?xml version="1.0" encoding="UTF-8" standalone="yes"?>
<Relationships xmlns="http://schemas.openxmlformats.org/package/2006/relationships"><Relationship Id="rId1" Type="http://schemas.openxmlformats.org/officeDocument/2006/relationships/image" Target="../media/image1.jpeg"/></Relationships>
</file>

<file path=ppt/theme/_rels/theme49.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50.xml.rels><?xml version="1.0" encoding="UTF-8" standalone="yes"?>
<Relationships xmlns="http://schemas.openxmlformats.org/package/2006/relationships"><Relationship Id="rId1" Type="http://schemas.openxmlformats.org/officeDocument/2006/relationships/image" Target="../media/image1.jpeg"/></Relationships>
</file>

<file path=ppt/theme/_rels/theme51.xml.rels><?xml version="1.0" encoding="UTF-8" standalone="yes"?>
<Relationships xmlns="http://schemas.openxmlformats.org/package/2006/relationships"><Relationship Id="rId1" Type="http://schemas.openxmlformats.org/officeDocument/2006/relationships/image" Target="../media/image1.jpeg"/></Relationships>
</file>

<file path=ppt/theme/_rels/theme52.xml.rels><?xml version="1.0" encoding="UTF-8" standalone="yes"?>
<Relationships xmlns="http://schemas.openxmlformats.org/package/2006/relationships"><Relationship Id="rId1" Type="http://schemas.openxmlformats.org/officeDocument/2006/relationships/image" Target="../media/image1.jpeg"/></Relationships>
</file>

<file path=ppt/theme/_rels/theme53.xml.rels><?xml version="1.0" encoding="UTF-8" standalone="yes"?>
<Relationships xmlns="http://schemas.openxmlformats.org/package/2006/relationships"><Relationship Id="rId1" Type="http://schemas.openxmlformats.org/officeDocument/2006/relationships/image" Target="../media/image1.jpeg"/></Relationships>
</file>

<file path=ppt/theme/_rels/theme54.xml.rels><?xml version="1.0" encoding="UTF-8" standalone="yes"?>
<Relationships xmlns="http://schemas.openxmlformats.org/package/2006/relationships"><Relationship Id="rId1" Type="http://schemas.openxmlformats.org/officeDocument/2006/relationships/image" Target="../media/image1.jpeg"/></Relationships>
</file>

<file path=ppt/theme/_rels/theme55.xml.rels><?xml version="1.0" encoding="UTF-8" standalone="yes"?>
<Relationships xmlns="http://schemas.openxmlformats.org/package/2006/relationships"><Relationship Id="rId1" Type="http://schemas.openxmlformats.org/officeDocument/2006/relationships/image" Target="../media/image1.jpeg"/></Relationships>
</file>

<file path=ppt/theme/_rels/theme56.xml.rels><?xml version="1.0" encoding="UTF-8" standalone="yes"?>
<Relationships xmlns="http://schemas.openxmlformats.org/package/2006/relationships"><Relationship Id="rId1" Type="http://schemas.openxmlformats.org/officeDocument/2006/relationships/image" Target="../media/image1.jpeg"/></Relationships>
</file>

<file path=ppt/theme/_rels/theme57.xml.rels><?xml version="1.0" encoding="UTF-8" standalone="yes"?>
<Relationships xmlns="http://schemas.openxmlformats.org/package/2006/relationships"><Relationship Id="rId1" Type="http://schemas.openxmlformats.org/officeDocument/2006/relationships/image" Target="../media/image1.jpeg"/></Relationships>
</file>

<file path=ppt/theme/_rels/theme58.xml.rels><?xml version="1.0" encoding="UTF-8" standalone="yes"?>
<Relationships xmlns="http://schemas.openxmlformats.org/package/2006/relationships"><Relationship Id="rId1" Type="http://schemas.openxmlformats.org/officeDocument/2006/relationships/image" Target="../media/image1.jpeg"/></Relationships>
</file>

<file path=ppt/theme/_rels/theme59.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60.xml.rels><?xml version="1.0" encoding="UTF-8" standalone="yes"?>
<Relationships xmlns="http://schemas.openxmlformats.org/package/2006/relationships"><Relationship Id="rId1" Type="http://schemas.openxmlformats.org/officeDocument/2006/relationships/image" Target="../media/image1.jpeg"/></Relationships>
</file>

<file path=ppt/theme/_rels/theme61.xml.rels><?xml version="1.0" encoding="UTF-8" standalone="yes"?>
<Relationships xmlns="http://schemas.openxmlformats.org/package/2006/relationships"><Relationship Id="rId1" Type="http://schemas.openxmlformats.org/officeDocument/2006/relationships/image" Target="../media/image1.jpeg"/></Relationships>
</file>

<file path=ppt/theme/_rels/theme62.xml.rels><?xml version="1.0" encoding="UTF-8" standalone="yes"?>
<Relationships xmlns="http://schemas.openxmlformats.org/package/2006/relationships"><Relationship Id="rId1" Type="http://schemas.openxmlformats.org/officeDocument/2006/relationships/image" Target="../media/image1.jpeg"/></Relationships>
</file>

<file path=ppt/theme/_rels/theme63.xml.rels><?xml version="1.0" encoding="UTF-8" standalone="yes"?>
<Relationships xmlns="http://schemas.openxmlformats.org/package/2006/relationships"><Relationship Id="rId1" Type="http://schemas.openxmlformats.org/officeDocument/2006/relationships/image" Target="../media/image1.jpeg"/></Relationships>
</file>

<file path=ppt/theme/_rels/theme64.xml.rels><?xml version="1.0" encoding="UTF-8" standalone="yes"?>
<Relationships xmlns="http://schemas.openxmlformats.org/package/2006/relationships"><Relationship Id="rId1" Type="http://schemas.openxmlformats.org/officeDocument/2006/relationships/image" Target="../media/image1.jpeg"/></Relationships>
</file>

<file path=ppt/theme/_rels/theme65.xml.rels><?xml version="1.0" encoding="UTF-8" standalone="yes"?>
<Relationships xmlns="http://schemas.openxmlformats.org/package/2006/relationships"><Relationship Id="rId1" Type="http://schemas.openxmlformats.org/officeDocument/2006/relationships/image" Target="../media/image1.jpeg"/></Relationships>
</file>

<file path=ppt/theme/_rels/theme66.xml.rels><?xml version="1.0" encoding="UTF-8" standalone="yes"?>
<Relationships xmlns="http://schemas.openxmlformats.org/package/2006/relationships"><Relationship Id="rId1" Type="http://schemas.openxmlformats.org/officeDocument/2006/relationships/image" Target="../media/image1.jpeg"/></Relationships>
</file>

<file path=ppt/theme/_rels/theme67.xml.rels><?xml version="1.0" encoding="UTF-8" standalone="yes"?>
<Relationships xmlns="http://schemas.openxmlformats.org/package/2006/relationships"><Relationship Id="rId1" Type="http://schemas.openxmlformats.org/officeDocument/2006/relationships/image" Target="../media/image1.jpeg"/></Relationships>
</file>

<file path=ppt/theme/_rels/theme68.xml.rels><?xml version="1.0" encoding="UTF-8" standalone="yes"?>
<Relationships xmlns="http://schemas.openxmlformats.org/package/2006/relationships"><Relationship Id="rId1" Type="http://schemas.openxmlformats.org/officeDocument/2006/relationships/image" Target="../media/image1.jpeg"/></Relationships>
</file>

<file path=ppt/theme/_rels/theme69.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70.xml.rels><?xml version="1.0" encoding="UTF-8" standalone="yes"?>
<Relationships xmlns="http://schemas.openxmlformats.org/package/2006/relationships"><Relationship Id="rId1" Type="http://schemas.openxmlformats.org/officeDocument/2006/relationships/image" Target="../media/image1.jpeg"/></Relationships>
</file>

<file path=ppt/theme/_rels/theme71.xml.rels><?xml version="1.0" encoding="UTF-8" standalone="yes"?>
<Relationships xmlns="http://schemas.openxmlformats.org/package/2006/relationships"><Relationship Id="rId1" Type="http://schemas.openxmlformats.org/officeDocument/2006/relationships/image" Target="../media/image1.jpeg"/></Relationships>
</file>

<file path=ppt/theme/_rels/theme72.xml.rels><?xml version="1.0" encoding="UTF-8" standalone="yes"?>
<Relationships xmlns="http://schemas.openxmlformats.org/package/2006/relationships"><Relationship Id="rId1" Type="http://schemas.openxmlformats.org/officeDocument/2006/relationships/image" Target="../media/image1.jpeg"/></Relationships>
</file>

<file path=ppt/theme/_rels/theme73.xml.rels><?xml version="1.0" encoding="UTF-8" standalone="yes"?>
<Relationships xmlns="http://schemas.openxmlformats.org/package/2006/relationships"><Relationship Id="rId1" Type="http://schemas.openxmlformats.org/officeDocument/2006/relationships/image" Target="../media/image1.jpeg"/></Relationships>
</file>

<file path=ppt/theme/_rels/theme74.xml.rels><?xml version="1.0" encoding="UTF-8" standalone="yes"?>
<Relationships xmlns="http://schemas.openxmlformats.org/package/2006/relationships"><Relationship Id="rId1" Type="http://schemas.openxmlformats.org/officeDocument/2006/relationships/image" Target="../media/image1.jpeg"/></Relationships>
</file>

<file path=ppt/theme/_rels/theme75.xml.rels><?xml version="1.0" encoding="UTF-8" standalone="yes"?>
<Relationships xmlns="http://schemas.openxmlformats.org/package/2006/relationships"><Relationship Id="rId1" Type="http://schemas.openxmlformats.org/officeDocument/2006/relationships/image" Target="../media/image1.jpeg"/></Relationships>
</file>

<file path=ppt/theme/_rels/theme76.xml.rels><?xml version="1.0" encoding="UTF-8" standalone="yes"?>
<Relationships xmlns="http://schemas.openxmlformats.org/package/2006/relationships"><Relationship Id="rId1" Type="http://schemas.openxmlformats.org/officeDocument/2006/relationships/image" Target="../media/image1.jpeg"/></Relationships>
</file>

<file path=ppt/theme/_rels/theme77.xml.rels><?xml version="1.0" encoding="UTF-8" standalone="yes"?>
<Relationships xmlns="http://schemas.openxmlformats.org/package/2006/relationships"><Relationship Id="rId1" Type="http://schemas.openxmlformats.org/officeDocument/2006/relationships/image" Target="../media/image1.jpeg"/></Relationships>
</file>

<file path=ppt/theme/_rels/theme78.xml.rels><?xml version="1.0" encoding="UTF-8" standalone="yes"?>
<Relationships xmlns="http://schemas.openxmlformats.org/package/2006/relationships"><Relationship Id="rId1" Type="http://schemas.openxmlformats.org/officeDocument/2006/relationships/image" Target="../media/image1.jpeg"/></Relationships>
</file>

<file path=ppt/theme/_rels/theme79.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80.xml.rels><?xml version="1.0" encoding="UTF-8" standalone="yes"?>
<Relationships xmlns="http://schemas.openxmlformats.org/package/2006/relationships"><Relationship Id="rId1" Type="http://schemas.openxmlformats.org/officeDocument/2006/relationships/image" Target="../media/image1.jpeg"/></Relationships>
</file>

<file path=ppt/theme/_rels/theme81.xml.rels><?xml version="1.0" encoding="UTF-8" standalone="yes"?>
<Relationships xmlns="http://schemas.openxmlformats.org/package/2006/relationships"><Relationship Id="rId1" Type="http://schemas.openxmlformats.org/officeDocument/2006/relationships/image" Target="../media/image1.jpeg"/></Relationships>
</file>

<file path=ppt/theme/_rels/theme82.xml.rels><?xml version="1.0" encoding="UTF-8" standalone="yes"?>
<Relationships xmlns="http://schemas.openxmlformats.org/package/2006/relationships"><Relationship Id="rId1" Type="http://schemas.openxmlformats.org/officeDocument/2006/relationships/image" Target="../media/image1.jpeg"/></Relationships>
</file>

<file path=ppt/theme/_rels/theme83.xml.rels><?xml version="1.0" encoding="UTF-8" standalone="yes"?>
<Relationships xmlns="http://schemas.openxmlformats.org/package/2006/relationships"><Relationship Id="rId1" Type="http://schemas.openxmlformats.org/officeDocument/2006/relationships/image" Target="../media/image1.jpeg"/></Relationships>
</file>

<file path=ppt/theme/_rels/theme84.xml.rels><?xml version="1.0" encoding="UTF-8" standalone="yes"?>
<Relationships xmlns="http://schemas.openxmlformats.org/package/2006/relationships"><Relationship Id="rId1" Type="http://schemas.openxmlformats.org/officeDocument/2006/relationships/image" Target="../media/image1.jpeg"/></Relationships>
</file>

<file path=ppt/theme/_rels/theme85.xml.rels><?xml version="1.0" encoding="UTF-8" standalone="yes"?>
<Relationships xmlns="http://schemas.openxmlformats.org/package/2006/relationships"><Relationship Id="rId1" Type="http://schemas.openxmlformats.org/officeDocument/2006/relationships/image" Target="../media/image1.jpeg"/></Relationships>
</file>

<file path=ppt/theme/_rels/theme86.xml.rels><?xml version="1.0" encoding="UTF-8" standalone="yes"?>
<Relationships xmlns="http://schemas.openxmlformats.org/package/2006/relationships"><Relationship Id="rId1" Type="http://schemas.openxmlformats.org/officeDocument/2006/relationships/image" Target="../media/image1.jpeg"/></Relationships>
</file>

<file path=ppt/theme/_rels/theme87.xml.rels><?xml version="1.0" encoding="UTF-8" standalone="yes"?>
<Relationships xmlns="http://schemas.openxmlformats.org/package/2006/relationships"><Relationship Id="rId1" Type="http://schemas.openxmlformats.org/officeDocument/2006/relationships/image" Target="../media/image1.jpeg"/></Relationships>
</file>

<file path=ppt/theme/_rels/theme88.xml.rels><?xml version="1.0" encoding="UTF-8" standalone="yes"?>
<Relationships xmlns="http://schemas.openxmlformats.org/package/2006/relationships"><Relationship Id="rId1" Type="http://schemas.openxmlformats.org/officeDocument/2006/relationships/image" Target="../media/image1.jpeg"/></Relationships>
</file>

<file path=ppt/theme/_rels/theme89.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_rels/theme90.xml.rels><?xml version="1.0" encoding="UTF-8" standalone="yes"?>
<Relationships xmlns="http://schemas.openxmlformats.org/package/2006/relationships"><Relationship Id="rId1" Type="http://schemas.openxmlformats.org/officeDocument/2006/relationships/image" Target="../media/image1.jpeg"/></Relationships>
</file>

<file path=ppt/theme/_rels/theme91.xml.rels><?xml version="1.0" encoding="UTF-8" standalone="yes"?>
<Relationships xmlns="http://schemas.openxmlformats.org/package/2006/relationships"><Relationship Id="rId1" Type="http://schemas.openxmlformats.org/officeDocument/2006/relationships/image" Target="../media/image1.jpeg"/></Relationships>
</file>

<file path=ppt/theme/_rels/theme92.xml.rels><?xml version="1.0" encoding="UTF-8" standalone="yes"?>
<Relationships xmlns="http://schemas.openxmlformats.org/package/2006/relationships"><Relationship Id="rId1" Type="http://schemas.openxmlformats.org/officeDocument/2006/relationships/image" Target="../media/image1.jpeg"/></Relationships>
</file>

<file path=ppt/theme/_rels/theme93.xml.rels><?xml version="1.0" encoding="UTF-8" standalone="yes"?>
<Relationships xmlns="http://schemas.openxmlformats.org/package/2006/relationships"><Relationship Id="rId1" Type="http://schemas.openxmlformats.org/officeDocument/2006/relationships/image" Target="../media/image1.jpeg"/></Relationships>
</file>

<file path=ppt/theme/_rels/theme94.xml.rels><?xml version="1.0" encoding="UTF-8" standalone="yes"?>
<Relationships xmlns="http://schemas.openxmlformats.org/package/2006/relationships"><Relationship Id="rId1" Type="http://schemas.openxmlformats.org/officeDocument/2006/relationships/image" Target="../media/image1.jpeg"/></Relationships>
</file>

<file path=ppt/theme/_rels/theme95.xml.rels><?xml version="1.0" encoding="UTF-8" standalone="yes"?>
<Relationships xmlns="http://schemas.openxmlformats.org/package/2006/relationships"><Relationship Id="rId1" Type="http://schemas.openxmlformats.org/officeDocument/2006/relationships/image" Target="../media/image1.jpeg"/></Relationships>
</file>

<file path=ppt/theme/_rels/theme96.xml.rels><?xml version="1.0" encoding="UTF-8" standalone="yes"?>
<Relationships xmlns="http://schemas.openxmlformats.org/package/2006/relationships"><Relationship Id="rId1" Type="http://schemas.openxmlformats.org/officeDocument/2006/relationships/image" Target="../media/image1.jpeg"/></Relationships>
</file>

<file path=ppt/theme/_rels/theme97.xml.rels><?xml version="1.0" encoding="UTF-8" standalone="yes"?>
<Relationships xmlns="http://schemas.openxmlformats.org/package/2006/relationships"><Relationship Id="rId1" Type="http://schemas.openxmlformats.org/officeDocument/2006/relationships/image" Target="../media/image1.jpeg"/></Relationships>
</file>

<file path=ppt/theme/_rels/theme98.xml.rels><?xml version="1.0" encoding="UTF-8" standalone="yes"?>
<Relationships xmlns="http://schemas.openxmlformats.org/package/2006/relationships"><Relationship Id="rId1" Type="http://schemas.openxmlformats.org/officeDocument/2006/relationships/image" Target="../media/image1.jpeg"/></Relationships>
</file>

<file path=ppt/theme/_rels/theme9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0.xml><?xml version="1.0" encoding="utf-8"?>
<a:theme xmlns:a="http://schemas.openxmlformats.org/drawingml/2006/main" name="98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1.xml><?xml version="1.0" encoding="utf-8"?>
<a:theme xmlns:a="http://schemas.openxmlformats.org/drawingml/2006/main" name="99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2.xml><?xml version="1.0" encoding="utf-8"?>
<a:theme xmlns:a="http://schemas.openxmlformats.org/drawingml/2006/main" name="100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3.xml><?xml version="1.0" encoding="utf-8"?>
<a:theme xmlns:a="http://schemas.openxmlformats.org/drawingml/2006/main" name="101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4.xml><?xml version="1.0" encoding="utf-8"?>
<a:theme xmlns:a="http://schemas.openxmlformats.org/drawingml/2006/main" name="102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5.xml><?xml version="1.0" encoding="utf-8"?>
<a:theme xmlns:a="http://schemas.openxmlformats.org/drawingml/2006/main" name="103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6.xml><?xml version="1.0" encoding="utf-8"?>
<a:theme xmlns:a="http://schemas.openxmlformats.org/drawingml/2006/main" name="104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7.xml><?xml version="1.0" encoding="utf-8"?>
<a:theme xmlns:a="http://schemas.openxmlformats.org/drawingml/2006/main" name="105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8.xml><?xml version="1.0" encoding="utf-8"?>
<a:theme xmlns:a="http://schemas.openxmlformats.org/drawingml/2006/main" name="106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9.xml><?xml version="1.0" encoding="utf-8"?>
<a:theme xmlns:a="http://schemas.openxmlformats.org/drawingml/2006/main" name="10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9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0.xml><?xml version="1.0" encoding="utf-8"?>
<a:theme xmlns:a="http://schemas.openxmlformats.org/drawingml/2006/main" name="10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1.xml><?xml version="1.0" encoding="utf-8"?>
<a:theme xmlns:a="http://schemas.openxmlformats.org/drawingml/2006/main" name="10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2.xml><?xml version="1.0" encoding="utf-8"?>
<a:theme xmlns:a="http://schemas.openxmlformats.org/drawingml/2006/main" name="11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3.xml><?xml version="1.0" encoding="utf-8"?>
<a:theme xmlns:a="http://schemas.openxmlformats.org/drawingml/2006/main" name="11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4.xml><?xml version="1.0" encoding="utf-8"?>
<a:theme xmlns:a="http://schemas.openxmlformats.org/drawingml/2006/main" name="11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5.xml><?xml version="1.0" encoding="utf-8"?>
<a:theme xmlns:a="http://schemas.openxmlformats.org/drawingml/2006/main" name="11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6.xml><?xml version="1.0" encoding="utf-8"?>
<a:theme xmlns:a="http://schemas.openxmlformats.org/drawingml/2006/main" name="11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7.xml><?xml version="1.0" encoding="utf-8"?>
<a:theme xmlns:a="http://schemas.openxmlformats.org/drawingml/2006/main" name="11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8.xml><?xml version="1.0" encoding="utf-8"?>
<a:theme xmlns:a="http://schemas.openxmlformats.org/drawingml/2006/main" name="11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9.xml><?xml version="1.0" encoding="utf-8"?>
<a:theme xmlns:a="http://schemas.openxmlformats.org/drawingml/2006/main" name="11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0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0.xml><?xml version="1.0" encoding="utf-8"?>
<a:theme xmlns:a="http://schemas.openxmlformats.org/drawingml/2006/main" name="11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1.xml><?xml version="1.0" encoding="utf-8"?>
<a:theme xmlns:a="http://schemas.openxmlformats.org/drawingml/2006/main" name="11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2.xml><?xml version="1.0" encoding="utf-8"?>
<a:theme xmlns:a="http://schemas.openxmlformats.org/drawingml/2006/main" name="12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3.xml><?xml version="1.0" encoding="utf-8"?>
<a:theme xmlns:a="http://schemas.openxmlformats.org/drawingml/2006/main" name="12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4.xml><?xml version="1.0" encoding="utf-8"?>
<a:theme xmlns:a="http://schemas.openxmlformats.org/drawingml/2006/main" name="12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5.xml><?xml version="1.0" encoding="utf-8"?>
<a:theme xmlns:a="http://schemas.openxmlformats.org/drawingml/2006/main" name="12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6.xml><?xml version="1.0" encoding="utf-8"?>
<a:theme xmlns:a="http://schemas.openxmlformats.org/drawingml/2006/main" name="12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7.xml><?xml version="1.0" encoding="utf-8"?>
<a:theme xmlns:a="http://schemas.openxmlformats.org/drawingml/2006/main" name="12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8.xml><?xml version="1.0" encoding="utf-8"?>
<a:theme xmlns:a="http://schemas.openxmlformats.org/drawingml/2006/main" name="12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9.xml><?xml version="1.0" encoding="utf-8"?>
<a:theme xmlns:a="http://schemas.openxmlformats.org/drawingml/2006/main" name="12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1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0.xml><?xml version="1.0" encoding="utf-8"?>
<a:theme xmlns:a="http://schemas.openxmlformats.org/drawingml/2006/main" name="12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1.xml><?xml version="1.0" encoding="utf-8"?>
<a:theme xmlns:a="http://schemas.openxmlformats.org/drawingml/2006/main" name="12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2.xml><?xml version="1.0" encoding="utf-8"?>
<a:theme xmlns:a="http://schemas.openxmlformats.org/drawingml/2006/main" name="13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3.xml><?xml version="1.0" encoding="utf-8"?>
<a:theme xmlns:a="http://schemas.openxmlformats.org/drawingml/2006/main" name="13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4.xml><?xml version="1.0" encoding="utf-8"?>
<a:theme xmlns:a="http://schemas.openxmlformats.org/drawingml/2006/main" name="13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5.xml><?xml version="1.0" encoding="utf-8"?>
<a:theme xmlns:a="http://schemas.openxmlformats.org/drawingml/2006/main" name="13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6.xml><?xml version="1.0" encoding="utf-8"?>
<a:theme xmlns:a="http://schemas.openxmlformats.org/drawingml/2006/main" name="13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7.xml><?xml version="1.0" encoding="utf-8"?>
<a:theme xmlns:a="http://schemas.openxmlformats.org/drawingml/2006/main" name="13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8.xml><?xml version="1.0" encoding="utf-8"?>
<a:theme xmlns:a="http://schemas.openxmlformats.org/drawingml/2006/main" name="13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9.xml><?xml version="1.0" encoding="utf-8"?>
<a:theme xmlns:a="http://schemas.openxmlformats.org/drawingml/2006/main" name="13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2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0.xml><?xml version="1.0" encoding="utf-8"?>
<a:theme xmlns:a="http://schemas.openxmlformats.org/drawingml/2006/main" name="13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1.xml><?xml version="1.0" encoding="utf-8"?>
<a:theme xmlns:a="http://schemas.openxmlformats.org/drawingml/2006/main" name="13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2.xml><?xml version="1.0" encoding="utf-8"?>
<a:theme xmlns:a="http://schemas.openxmlformats.org/drawingml/2006/main" name="14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3.xml><?xml version="1.0" encoding="utf-8"?>
<a:theme xmlns:a="http://schemas.openxmlformats.org/drawingml/2006/main" name="14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4.xml><?xml version="1.0" encoding="utf-8"?>
<a:theme xmlns:a="http://schemas.openxmlformats.org/drawingml/2006/main" name="14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5.xml><?xml version="1.0" encoding="utf-8"?>
<a:theme xmlns:a="http://schemas.openxmlformats.org/drawingml/2006/main" name="14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6.xml><?xml version="1.0" encoding="utf-8"?>
<a:theme xmlns:a="http://schemas.openxmlformats.org/drawingml/2006/main" name="14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7.xml><?xml version="1.0" encoding="utf-8"?>
<a:theme xmlns:a="http://schemas.openxmlformats.org/drawingml/2006/main" name="14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4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5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16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17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0.xml><?xml version="1.0" encoding="utf-8"?>
<a:theme xmlns:a="http://schemas.openxmlformats.org/drawingml/2006/main" name="18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19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2.xml><?xml version="1.0" encoding="utf-8"?>
<a:theme xmlns:a="http://schemas.openxmlformats.org/drawingml/2006/main" name="20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3.xml><?xml version="1.0" encoding="utf-8"?>
<a:theme xmlns:a="http://schemas.openxmlformats.org/drawingml/2006/main" name="21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4.xml><?xml version="1.0" encoding="utf-8"?>
<a:theme xmlns:a="http://schemas.openxmlformats.org/drawingml/2006/main" name="22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5.xml><?xml version="1.0" encoding="utf-8"?>
<a:theme xmlns:a="http://schemas.openxmlformats.org/drawingml/2006/main" name="23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6.xml><?xml version="1.0" encoding="utf-8"?>
<a:theme xmlns:a="http://schemas.openxmlformats.org/drawingml/2006/main" name="24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7.xml><?xml version="1.0" encoding="utf-8"?>
<a:theme xmlns:a="http://schemas.openxmlformats.org/drawingml/2006/main" name="25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8.xml><?xml version="1.0" encoding="utf-8"?>
<a:theme xmlns:a="http://schemas.openxmlformats.org/drawingml/2006/main" name="26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9.xml><?xml version="1.0" encoding="utf-8"?>
<a:theme xmlns:a="http://schemas.openxmlformats.org/drawingml/2006/main" name="27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0.xml><?xml version="1.0" encoding="utf-8"?>
<a:theme xmlns:a="http://schemas.openxmlformats.org/drawingml/2006/main" name="28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1.xml><?xml version="1.0" encoding="utf-8"?>
<a:theme xmlns:a="http://schemas.openxmlformats.org/drawingml/2006/main" name="29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2.xml><?xml version="1.0" encoding="utf-8"?>
<a:theme xmlns:a="http://schemas.openxmlformats.org/drawingml/2006/main" name="30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3.xml><?xml version="1.0" encoding="utf-8"?>
<a:theme xmlns:a="http://schemas.openxmlformats.org/drawingml/2006/main" name="31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4.xml><?xml version="1.0" encoding="utf-8"?>
<a:theme xmlns:a="http://schemas.openxmlformats.org/drawingml/2006/main" name="32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5.xml><?xml version="1.0" encoding="utf-8"?>
<a:theme xmlns:a="http://schemas.openxmlformats.org/drawingml/2006/main" name="33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6.xml><?xml version="1.0" encoding="utf-8"?>
<a:theme xmlns:a="http://schemas.openxmlformats.org/drawingml/2006/main" name="34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7.xml><?xml version="1.0" encoding="utf-8"?>
<a:theme xmlns:a="http://schemas.openxmlformats.org/drawingml/2006/main" name="35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8.xml><?xml version="1.0" encoding="utf-8"?>
<a:theme xmlns:a="http://schemas.openxmlformats.org/drawingml/2006/main" name="36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9.xml><?xml version="1.0" encoding="utf-8"?>
<a:theme xmlns:a="http://schemas.openxmlformats.org/drawingml/2006/main" name="37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0.xml><?xml version="1.0" encoding="utf-8"?>
<a:theme xmlns:a="http://schemas.openxmlformats.org/drawingml/2006/main" name="38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1.xml><?xml version="1.0" encoding="utf-8"?>
<a:theme xmlns:a="http://schemas.openxmlformats.org/drawingml/2006/main" name="39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2.xml><?xml version="1.0" encoding="utf-8"?>
<a:theme xmlns:a="http://schemas.openxmlformats.org/drawingml/2006/main" name="40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3.xml><?xml version="1.0" encoding="utf-8"?>
<a:theme xmlns:a="http://schemas.openxmlformats.org/drawingml/2006/main" name="41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4.xml><?xml version="1.0" encoding="utf-8"?>
<a:theme xmlns:a="http://schemas.openxmlformats.org/drawingml/2006/main" name="42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5.xml><?xml version="1.0" encoding="utf-8"?>
<a:theme xmlns:a="http://schemas.openxmlformats.org/drawingml/2006/main" name="43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6.xml><?xml version="1.0" encoding="utf-8"?>
<a:theme xmlns:a="http://schemas.openxmlformats.org/drawingml/2006/main" name="44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7.xml><?xml version="1.0" encoding="utf-8"?>
<a:theme xmlns:a="http://schemas.openxmlformats.org/drawingml/2006/main" name="45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8.xml><?xml version="1.0" encoding="utf-8"?>
<a:theme xmlns:a="http://schemas.openxmlformats.org/drawingml/2006/main" name="46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9.xml><?xml version="1.0" encoding="utf-8"?>
<a:theme xmlns:a="http://schemas.openxmlformats.org/drawingml/2006/main" name="47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3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0.xml><?xml version="1.0" encoding="utf-8"?>
<a:theme xmlns:a="http://schemas.openxmlformats.org/drawingml/2006/main" name="48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1.xml><?xml version="1.0" encoding="utf-8"?>
<a:theme xmlns:a="http://schemas.openxmlformats.org/drawingml/2006/main" name="49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2.xml><?xml version="1.0" encoding="utf-8"?>
<a:theme xmlns:a="http://schemas.openxmlformats.org/drawingml/2006/main" name="50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3.xml><?xml version="1.0" encoding="utf-8"?>
<a:theme xmlns:a="http://schemas.openxmlformats.org/drawingml/2006/main" name="51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4.xml><?xml version="1.0" encoding="utf-8"?>
<a:theme xmlns:a="http://schemas.openxmlformats.org/drawingml/2006/main" name="52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5.xml><?xml version="1.0" encoding="utf-8"?>
<a:theme xmlns:a="http://schemas.openxmlformats.org/drawingml/2006/main" name="53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6.xml><?xml version="1.0" encoding="utf-8"?>
<a:theme xmlns:a="http://schemas.openxmlformats.org/drawingml/2006/main" name="54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7.xml><?xml version="1.0" encoding="utf-8"?>
<a:theme xmlns:a="http://schemas.openxmlformats.org/drawingml/2006/main" name="55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8.xml><?xml version="1.0" encoding="utf-8"?>
<a:theme xmlns:a="http://schemas.openxmlformats.org/drawingml/2006/main" name="56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9.xml><?xml version="1.0" encoding="utf-8"?>
<a:theme xmlns:a="http://schemas.openxmlformats.org/drawingml/2006/main" name="57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4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0.xml><?xml version="1.0" encoding="utf-8"?>
<a:theme xmlns:a="http://schemas.openxmlformats.org/drawingml/2006/main" name="58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1.xml><?xml version="1.0" encoding="utf-8"?>
<a:theme xmlns:a="http://schemas.openxmlformats.org/drawingml/2006/main" name="59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2.xml><?xml version="1.0" encoding="utf-8"?>
<a:theme xmlns:a="http://schemas.openxmlformats.org/drawingml/2006/main" name="60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3.xml><?xml version="1.0" encoding="utf-8"?>
<a:theme xmlns:a="http://schemas.openxmlformats.org/drawingml/2006/main" name="61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4.xml><?xml version="1.0" encoding="utf-8"?>
<a:theme xmlns:a="http://schemas.openxmlformats.org/drawingml/2006/main" name="62_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5.xml><?xml version="1.0" encoding="utf-8"?>
<a:theme xmlns:a="http://schemas.openxmlformats.org/drawingml/2006/main" name="63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6.xml><?xml version="1.0" encoding="utf-8"?>
<a:theme xmlns:a="http://schemas.openxmlformats.org/drawingml/2006/main" name="64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7.xml><?xml version="1.0" encoding="utf-8"?>
<a:theme xmlns:a="http://schemas.openxmlformats.org/drawingml/2006/main" name="65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8.xml><?xml version="1.0" encoding="utf-8"?>
<a:theme xmlns:a="http://schemas.openxmlformats.org/drawingml/2006/main" name="66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9.xml><?xml version="1.0" encoding="utf-8"?>
<a:theme xmlns:a="http://schemas.openxmlformats.org/drawingml/2006/main" name="67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5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0.xml><?xml version="1.0" encoding="utf-8"?>
<a:theme xmlns:a="http://schemas.openxmlformats.org/drawingml/2006/main" name="68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1.xml><?xml version="1.0" encoding="utf-8"?>
<a:theme xmlns:a="http://schemas.openxmlformats.org/drawingml/2006/main" name="69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2.xml><?xml version="1.0" encoding="utf-8"?>
<a:theme xmlns:a="http://schemas.openxmlformats.org/drawingml/2006/main" name="70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3.xml><?xml version="1.0" encoding="utf-8"?>
<a:theme xmlns:a="http://schemas.openxmlformats.org/drawingml/2006/main" name="71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4.xml><?xml version="1.0" encoding="utf-8"?>
<a:theme xmlns:a="http://schemas.openxmlformats.org/drawingml/2006/main" name="72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5.xml><?xml version="1.0" encoding="utf-8"?>
<a:theme xmlns:a="http://schemas.openxmlformats.org/drawingml/2006/main" name="73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6.xml><?xml version="1.0" encoding="utf-8"?>
<a:theme xmlns:a="http://schemas.openxmlformats.org/drawingml/2006/main" name="74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7.xml><?xml version="1.0" encoding="utf-8"?>
<a:theme xmlns:a="http://schemas.openxmlformats.org/drawingml/2006/main" name="75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8.xml><?xml version="1.0" encoding="utf-8"?>
<a:theme xmlns:a="http://schemas.openxmlformats.org/drawingml/2006/main" name="76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9.xml><?xml version="1.0" encoding="utf-8"?>
<a:theme xmlns:a="http://schemas.openxmlformats.org/drawingml/2006/main" name="77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6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0.xml><?xml version="1.0" encoding="utf-8"?>
<a:theme xmlns:a="http://schemas.openxmlformats.org/drawingml/2006/main" name="78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1.xml><?xml version="1.0" encoding="utf-8"?>
<a:theme xmlns:a="http://schemas.openxmlformats.org/drawingml/2006/main" name="79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2.xml><?xml version="1.0" encoding="utf-8"?>
<a:theme xmlns:a="http://schemas.openxmlformats.org/drawingml/2006/main" name="80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3.xml><?xml version="1.0" encoding="utf-8"?>
<a:theme xmlns:a="http://schemas.openxmlformats.org/drawingml/2006/main" name="81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4.xml><?xml version="1.0" encoding="utf-8"?>
<a:theme xmlns:a="http://schemas.openxmlformats.org/drawingml/2006/main" name="82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5.xml><?xml version="1.0" encoding="utf-8"?>
<a:theme xmlns:a="http://schemas.openxmlformats.org/drawingml/2006/main" name="83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6.xml><?xml version="1.0" encoding="utf-8"?>
<a:theme xmlns:a="http://schemas.openxmlformats.org/drawingml/2006/main" name="84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7.xml><?xml version="1.0" encoding="utf-8"?>
<a:theme xmlns:a="http://schemas.openxmlformats.org/drawingml/2006/main" name="85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8.xml><?xml version="1.0" encoding="utf-8"?>
<a:theme xmlns:a="http://schemas.openxmlformats.org/drawingml/2006/main" name="86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9.xml><?xml version="1.0" encoding="utf-8"?>
<a:theme xmlns:a="http://schemas.openxmlformats.org/drawingml/2006/main" name="87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7_Clarity">
  <a:themeElements>
    <a:clrScheme name="Custom 4">
      <a:dk1>
        <a:sysClr val="windowText" lastClr="000000"/>
      </a:dk1>
      <a:lt1>
        <a:sysClr val="window" lastClr="FFFFFF"/>
      </a:lt1>
      <a:dk2>
        <a:srgbClr val="4F271C"/>
      </a:dk2>
      <a:lt2>
        <a:srgbClr val="E7DEC9"/>
      </a:lt2>
      <a:accent1>
        <a:srgbClr val="80C1D2"/>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0.xml><?xml version="1.0" encoding="utf-8"?>
<a:theme xmlns:a="http://schemas.openxmlformats.org/drawingml/2006/main" name="88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1.xml><?xml version="1.0" encoding="utf-8"?>
<a:theme xmlns:a="http://schemas.openxmlformats.org/drawingml/2006/main" name="89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2.xml><?xml version="1.0" encoding="utf-8"?>
<a:theme xmlns:a="http://schemas.openxmlformats.org/drawingml/2006/main" name="90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3.xml><?xml version="1.0" encoding="utf-8"?>
<a:theme xmlns:a="http://schemas.openxmlformats.org/drawingml/2006/main" name="91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4.xml><?xml version="1.0" encoding="utf-8"?>
<a:theme xmlns:a="http://schemas.openxmlformats.org/drawingml/2006/main" name="92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5.xml><?xml version="1.0" encoding="utf-8"?>
<a:theme xmlns:a="http://schemas.openxmlformats.org/drawingml/2006/main" name="93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6.xml><?xml version="1.0" encoding="utf-8"?>
<a:theme xmlns:a="http://schemas.openxmlformats.org/drawingml/2006/main" name="94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7.xml><?xml version="1.0" encoding="utf-8"?>
<a:theme xmlns:a="http://schemas.openxmlformats.org/drawingml/2006/main" name="95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8.xml><?xml version="1.0" encoding="utf-8"?>
<a:theme xmlns:a="http://schemas.openxmlformats.org/drawingml/2006/main" name="96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9.xml><?xml version="1.0" encoding="utf-8"?>
<a:theme xmlns:a="http://schemas.openxmlformats.org/drawingml/2006/main" name="97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6866</Words>
  <Application>Microsoft Office PowerPoint</Application>
  <PresentationFormat>On-screen Show (4:3)</PresentationFormat>
  <Paragraphs>1194</Paragraphs>
  <Slides>151</Slides>
  <Notes>119</Notes>
  <HiddenSlides>0</HiddenSlides>
  <MMClips>0</MMClips>
  <ScaleCrop>false</ScaleCrop>
  <HeadingPairs>
    <vt:vector size="4" baseType="variant">
      <vt:variant>
        <vt:lpstr>Theme</vt:lpstr>
      </vt:variant>
      <vt:variant>
        <vt:i4>147</vt:i4>
      </vt:variant>
      <vt:variant>
        <vt:lpstr>Slide Titles</vt:lpstr>
      </vt:variant>
      <vt:variant>
        <vt:i4>151</vt:i4>
      </vt:variant>
    </vt:vector>
  </HeadingPairs>
  <TitlesOfParts>
    <vt:vector size="298" baseType="lpstr">
      <vt:lpstr>Office Theme</vt:lpstr>
      <vt:lpstr>Clarity</vt:lpstr>
      <vt:lpstr>1_Clarity</vt:lpstr>
      <vt:lpstr>2_Clarity</vt:lpstr>
      <vt:lpstr>3_Clarity</vt:lpstr>
      <vt:lpstr>4_Clarity</vt:lpstr>
      <vt:lpstr>5_Clarity</vt:lpstr>
      <vt:lpstr>6_Clarity</vt:lpstr>
      <vt:lpstr>7_Clarity</vt:lpstr>
      <vt:lpstr>8_Clarity</vt:lpstr>
      <vt:lpstr>9_Clarity</vt:lpstr>
      <vt:lpstr>10_Clarity</vt:lpstr>
      <vt:lpstr>11_Clarity</vt:lpstr>
      <vt:lpstr>12_Clarity</vt:lpstr>
      <vt:lpstr>13_Clarity</vt:lpstr>
      <vt:lpstr>14_Clarity</vt:lpstr>
      <vt:lpstr>15_Clarity</vt:lpstr>
      <vt:lpstr>16_Clarity</vt:lpstr>
      <vt:lpstr>17_Clarity</vt:lpstr>
      <vt:lpstr>18_Clarity</vt:lpstr>
      <vt:lpstr>19_Clarity</vt:lpstr>
      <vt:lpstr>20_Clarity</vt:lpstr>
      <vt:lpstr>21_Clarity</vt:lpstr>
      <vt:lpstr>22_Clarity</vt:lpstr>
      <vt:lpstr>23_Clarity</vt:lpstr>
      <vt:lpstr>24_Clarity</vt:lpstr>
      <vt:lpstr>25_Clarity</vt:lpstr>
      <vt:lpstr>26_Clarity</vt:lpstr>
      <vt:lpstr>27_Clarity</vt:lpstr>
      <vt:lpstr>28_Clarity</vt:lpstr>
      <vt:lpstr>29_Clarity</vt:lpstr>
      <vt:lpstr>30_Clarity</vt:lpstr>
      <vt:lpstr>31_Clarity</vt:lpstr>
      <vt:lpstr>32_Clarity</vt:lpstr>
      <vt:lpstr>33_Clarity</vt:lpstr>
      <vt:lpstr>34_Clarity</vt:lpstr>
      <vt:lpstr>35_Clarity</vt:lpstr>
      <vt:lpstr>36_Clarity</vt:lpstr>
      <vt:lpstr>37_Clarity</vt:lpstr>
      <vt:lpstr>38_Clarity</vt:lpstr>
      <vt:lpstr>39_Clarity</vt:lpstr>
      <vt:lpstr>40_Clarity</vt:lpstr>
      <vt:lpstr>41_Clarity</vt:lpstr>
      <vt:lpstr>42_Clarity</vt:lpstr>
      <vt:lpstr>43_Clarity</vt:lpstr>
      <vt:lpstr>44_Clarity</vt:lpstr>
      <vt:lpstr>45_Clarity</vt:lpstr>
      <vt:lpstr>46_Clarity</vt:lpstr>
      <vt:lpstr>47_Clarity</vt:lpstr>
      <vt:lpstr>48_Clarity</vt:lpstr>
      <vt:lpstr>49_Clarity</vt:lpstr>
      <vt:lpstr>50_Clarity</vt:lpstr>
      <vt:lpstr>51_Clarity</vt:lpstr>
      <vt:lpstr>52_Clarity</vt:lpstr>
      <vt:lpstr>53_Clarity</vt:lpstr>
      <vt:lpstr>54_Clarity</vt:lpstr>
      <vt:lpstr>55_Clarity</vt:lpstr>
      <vt:lpstr>56_Clarity</vt:lpstr>
      <vt:lpstr>57_Clarity</vt:lpstr>
      <vt:lpstr>58_Clarity</vt:lpstr>
      <vt:lpstr>59_Clarity</vt:lpstr>
      <vt:lpstr>60_Clarity</vt:lpstr>
      <vt:lpstr>61_Clarity</vt:lpstr>
      <vt:lpstr>62_Clarity</vt:lpstr>
      <vt:lpstr>63_Clarity</vt:lpstr>
      <vt:lpstr>64_Clarity</vt:lpstr>
      <vt:lpstr>65_Clarity</vt:lpstr>
      <vt:lpstr>66_Clarity</vt:lpstr>
      <vt:lpstr>67_Clarity</vt:lpstr>
      <vt:lpstr>68_Clarity</vt:lpstr>
      <vt:lpstr>69_Clarity</vt:lpstr>
      <vt:lpstr>70_Clarity</vt:lpstr>
      <vt:lpstr>71_Clarity</vt:lpstr>
      <vt:lpstr>72_Clarity</vt:lpstr>
      <vt:lpstr>73_Clarity</vt:lpstr>
      <vt:lpstr>74_Clarity</vt:lpstr>
      <vt:lpstr>75_Clarity</vt:lpstr>
      <vt:lpstr>76_Clarity</vt:lpstr>
      <vt:lpstr>77_Clarity</vt:lpstr>
      <vt:lpstr>78_Clarity</vt:lpstr>
      <vt:lpstr>79_Clarity</vt:lpstr>
      <vt:lpstr>80_Clarity</vt:lpstr>
      <vt:lpstr>81_Clarity</vt:lpstr>
      <vt:lpstr>82_Clarity</vt:lpstr>
      <vt:lpstr>83_Clarity</vt:lpstr>
      <vt:lpstr>84_Clarity</vt:lpstr>
      <vt:lpstr>85_Clarity</vt:lpstr>
      <vt:lpstr>86_Clarity</vt:lpstr>
      <vt:lpstr>87_Clarity</vt:lpstr>
      <vt:lpstr>88_Clarity</vt:lpstr>
      <vt:lpstr>89_Clarity</vt:lpstr>
      <vt:lpstr>90_Clarity</vt:lpstr>
      <vt:lpstr>91_Clarity</vt:lpstr>
      <vt:lpstr>92_Clarity</vt:lpstr>
      <vt:lpstr>93_Clarity</vt:lpstr>
      <vt:lpstr>94_Clarity</vt:lpstr>
      <vt:lpstr>95_Clarity</vt:lpstr>
      <vt:lpstr>96_Clarity</vt:lpstr>
      <vt:lpstr>97_Clarity</vt:lpstr>
      <vt:lpstr>98_Clarity</vt:lpstr>
      <vt:lpstr>99_Clarity</vt:lpstr>
      <vt:lpstr>100_Clarity</vt:lpstr>
      <vt:lpstr>101_Clarity</vt:lpstr>
      <vt:lpstr>102_Clarity</vt:lpstr>
      <vt:lpstr>103_Clarity</vt:lpstr>
      <vt:lpstr>104_Clarity</vt:lpstr>
      <vt:lpstr>105_Clarity</vt:lpstr>
      <vt:lpstr>106_Clarity</vt:lpstr>
      <vt:lpstr>107_Clarity</vt:lpstr>
      <vt:lpstr>108_Clarity</vt:lpstr>
      <vt:lpstr>109_Clarity</vt:lpstr>
      <vt:lpstr>110_Clarity</vt:lpstr>
      <vt:lpstr>111_Clarity</vt:lpstr>
      <vt:lpstr>112_Clarity</vt:lpstr>
      <vt:lpstr>113_Clarity</vt:lpstr>
      <vt:lpstr>114_Clarity</vt:lpstr>
      <vt:lpstr>115_Clarity</vt:lpstr>
      <vt:lpstr>116_Clarity</vt:lpstr>
      <vt:lpstr>117_Clarity</vt:lpstr>
      <vt:lpstr>118_Clarity</vt:lpstr>
      <vt:lpstr>119_Clarity</vt:lpstr>
      <vt:lpstr>120_Clarity</vt:lpstr>
      <vt:lpstr>121_Clarity</vt:lpstr>
      <vt:lpstr>122_Clarity</vt:lpstr>
      <vt:lpstr>123_Clarity</vt:lpstr>
      <vt:lpstr>124_Clarity</vt:lpstr>
      <vt:lpstr>125_Clarity</vt:lpstr>
      <vt:lpstr>126_Clarity</vt:lpstr>
      <vt:lpstr>127_Clarity</vt:lpstr>
      <vt:lpstr>128_Clarity</vt:lpstr>
      <vt:lpstr>129_Clarity</vt:lpstr>
      <vt:lpstr>130_Clarity</vt:lpstr>
      <vt:lpstr>131_Clarity</vt:lpstr>
      <vt:lpstr>132_Clarity</vt:lpstr>
      <vt:lpstr>133_Clarity</vt:lpstr>
      <vt:lpstr>134_Clarity</vt:lpstr>
      <vt:lpstr>135_Clarity</vt:lpstr>
      <vt:lpstr>136_Clarity</vt:lpstr>
      <vt:lpstr>137_Clarity</vt:lpstr>
      <vt:lpstr>138_Clarity</vt:lpstr>
      <vt:lpstr>139_Clarity</vt:lpstr>
      <vt:lpstr>140_Clarity</vt:lpstr>
      <vt:lpstr>141_Clarity</vt:lpstr>
      <vt:lpstr>142_Clarity</vt:lpstr>
      <vt:lpstr>143_Clarity</vt:lpstr>
      <vt:lpstr>144_Clarity</vt:lpstr>
      <vt:lpstr>145_Clarity</vt:lpstr>
      <vt:lpstr>PowerPoint Presentation</vt:lpstr>
      <vt:lpstr>Introduction to Finance</vt:lpstr>
      <vt:lpstr>Learning Objectives </vt:lpstr>
      <vt:lpstr>LO1: Introduction to CFO</vt:lpstr>
      <vt:lpstr>Solution Tools</vt:lpstr>
      <vt:lpstr>LO2: Four Facets of Finance</vt:lpstr>
      <vt:lpstr>LO3: Financial System</vt:lpstr>
      <vt:lpstr>LO3: Financial System cont…</vt:lpstr>
      <vt:lpstr>Financial System</vt:lpstr>
      <vt:lpstr>Money Markets </vt:lpstr>
      <vt:lpstr>Money Markets</vt:lpstr>
      <vt:lpstr>Money Markets</vt:lpstr>
      <vt:lpstr>Capital Markets</vt:lpstr>
      <vt:lpstr>Capital Markets</vt:lpstr>
      <vt:lpstr>Capital Markets</vt:lpstr>
      <vt:lpstr>Primary and Secondary Markets</vt:lpstr>
      <vt:lpstr>Auction Markets</vt:lpstr>
      <vt:lpstr>Dealer Markets</vt:lpstr>
      <vt:lpstr>Dealer Markets</vt:lpstr>
      <vt:lpstr>The Role of Secondary Markets</vt:lpstr>
      <vt:lpstr>Characteristics of Secondary Markets</vt:lpstr>
      <vt:lpstr>Liquidity</vt:lpstr>
      <vt:lpstr>LO4:Corporate Governance</vt:lpstr>
      <vt:lpstr>Forms of Business Organizations</vt:lpstr>
      <vt:lpstr>Forms of Business Organizations</vt:lpstr>
      <vt:lpstr>Forms of Business Organizations</vt:lpstr>
      <vt:lpstr>Corporations and Governance</vt:lpstr>
      <vt:lpstr>Corporations and Governance</vt:lpstr>
      <vt:lpstr>Corporations and Governance</vt:lpstr>
      <vt:lpstr>Corporations and Governance</vt:lpstr>
      <vt:lpstr>LO5: Five Keys to Success in Finance</vt:lpstr>
      <vt:lpstr>Efficiency, Arbitrage and Law of one Price</vt:lpstr>
      <vt:lpstr>Transactions Costs and Information Matter</vt:lpstr>
      <vt:lpstr>PowerPoint Presentation</vt:lpstr>
      <vt:lpstr>Financial Statement and ratio analysis</vt:lpstr>
      <vt:lpstr>Learning Objectives </vt:lpstr>
      <vt:lpstr>LO1: The Financial Statements</vt:lpstr>
      <vt:lpstr>The Balance Sheet</vt:lpstr>
      <vt:lpstr>The Balance Sheet</vt:lpstr>
      <vt:lpstr>The Income Statement</vt:lpstr>
      <vt:lpstr>The Income Statement</vt:lpstr>
      <vt:lpstr>Statement of Cash Flows </vt:lpstr>
      <vt:lpstr>Statement of Cash Flows </vt:lpstr>
      <vt:lpstr>LO2: The Goals of Financial Analysis</vt:lpstr>
      <vt:lpstr>LO3: Financial Statement Analysis </vt:lpstr>
      <vt:lpstr>The Ratios – 5 primary categories</vt:lpstr>
      <vt:lpstr>Profitability Ratios</vt:lpstr>
      <vt:lpstr>Profitability Ratios</vt:lpstr>
      <vt:lpstr>Profitability Ratios</vt:lpstr>
      <vt:lpstr>Liquidity Ratios</vt:lpstr>
      <vt:lpstr>Liquidity Ratios</vt:lpstr>
      <vt:lpstr>Activity Ratios</vt:lpstr>
      <vt:lpstr>Activity Ratios</vt:lpstr>
      <vt:lpstr>Financing Ratios</vt:lpstr>
      <vt:lpstr>Financing Ratios</vt:lpstr>
      <vt:lpstr>Market Ratios</vt:lpstr>
      <vt:lpstr>Market Ratios</vt:lpstr>
      <vt:lpstr>Common-Sized Financial Statements </vt:lpstr>
      <vt:lpstr>Du Pont Ratio Analysis </vt:lpstr>
      <vt:lpstr>Du Pont Ratio Analysis</vt:lpstr>
      <vt:lpstr>Du Pont Ratio Analysis</vt:lpstr>
      <vt:lpstr>Du Pont Ratio Analysis</vt:lpstr>
      <vt:lpstr>Putting the Ratios to Work</vt:lpstr>
      <vt:lpstr>Putting the Ratios to Work</vt:lpstr>
      <vt:lpstr>Putting the Ratios to Work</vt:lpstr>
      <vt:lpstr>PowerPoint Presentation</vt:lpstr>
      <vt:lpstr>Time value of money (Tvm)</vt:lpstr>
      <vt:lpstr>Learning Objectives</vt:lpstr>
      <vt:lpstr>LO1: Introduction to TVM Concepts </vt:lpstr>
      <vt:lpstr>PowerPoint Presentation</vt:lpstr>
      <vt:lpstr>PowerPoint Presentation</vt:lpstr>
      <vt:lpstr>PowerPoint Presentation</vt:lpstr>
      <vt:lpstr>PowerPoint Presentation</vt:lpstr>
      <vt:lpstr>PowerPoint Presentation</vt:lpstr>
      <vt:lpstr>PowerPoint Presentation</vt:lpstr>
      <vt:lpstr>Simple Interest and One-Period Future Value</vt:lpstr>
      <vt:lpstr>Simple Interest and One-Period Future Value</vt:lpstr>
      <vt:lpstr>The Timeline</vt:lpstr>
      <vt:lpstr>The Timeline</vt:lpstr>
      <vt:lpstr>LO2: Future Value of a Single Sum</vt:lpstr>
      <vt:lpstr>Compound Interest</vt:lpstr>
      <vt:lpstr>Compound Interest</vt:lpstr>
      <vt:lpstr>Compound Interest</vt:lpstr>
      <vt:lpstr>Compound Interest</vt:lpstr>
      <vt:lpstr>Solution</vt:lpstr>
      <vt:lpstr>Compound Interest</vt:lpstr>
      <vt:lpstr>Compounding Rules of Thumb</vt:lpstr>
      <vt:lpstr>Future Value of Mixed Streams</vt:lpstr>
      <vt:lpstr>Future Value of Mixed Streams</vt:lpstr>
      <vt:lpstr>Solving the Interest Rate</vt:lpstr>
      <vt:lpstr>Solving the Interest Rate</vt:lpstr>
      <vt:lpstr>Solving for the Number of Periods</vt:lpstr>
      <vt:lpstr>Solving for the Number of Periods</vt:lpstr>
      <vt:lpstr>Future Value with Non-Annual Compounding</vt:lpstr>
      <vt:lpstr>Future Value with Non-Annual Compounding</vt:lpstr>
      <vt:lpstr>Future Value with Non-Annual Compounding</vt:lpstr>
      <vt:lpstr>Future Value with Non-Annual Compounding</vt:lpstr>
      <vt:lpstr>Future Value with Non-Annual Compounding</vt:lpstr>
      <vt:lpstr>Effective Interest Rate</vt:lpstr>
      <vt:lpstr>Effective Interest Rate</vt:lpstr>
      <vt:lpstr>Effective Interest Rate</vt:lpstr>
      <vt:lpstr>LO3: Present Value of a Sum</vt:lpstr>
      <vt:lpstr>The Present Value Equation</vt:lpstr>
      <vt:lpstr>The Present Value Equation</vt:lpstr>
      <vt:lpstr>The Present Value Equation</vt:lpstr>
      <vt:lpstr>The Present Value Equation</vt:lpstr>
      <vt:lpstr>Present Value of a Mixed Stream Cash Flow</vt:lpstr>
      <vt:lpstr>Present Value of a Mixed Stream Cash Flow</vt:lpstr>
      <vt:lpstr>Using Present Values to Value Assets</vt:lpstr>
      <vt:lpstr>Using Present Values to Value Assets</vt:lpstr>
      <vt:lpstr>PowerPoint Presentation</vt:lpstr>
      <vt:lpstr>Annuities and loans</vt:lpstr>
      <vt:lpstr>Learning Objectives </vt:lpstr>
      <vt:lpstr>LO1: Future Value of Streams of Payments</vt:lpstr>
      <vt:lpstr>Future Value of an Ordinary Annuity</vt:lpstr>
      <vt:lpstr>Future Value of an Ordinary Annuity</vt:lpstr>
      <vt:lpstr>Future Value of an Ordinary Annuity</vt:lpstr>
      <vt:lpstr>Future Value of an Ordinary Annuity</vt:lpstr>
      <vt:lpstr>Future Value of an Ordinary Annuity</vt:lpstr>
      <vt:lpstr>Future Value of an Ordinary Annuity</vt:lpstr>
      <vt:lpstr>Future Value of an Ordinary Annuity</vt:lpstr>
      <vt:lpstr>Future Value of an Annuity</vt:lpstr>
      <vt:lpstr>Future Value of an Ordinary Annuity and an Annuity Due</vt:lpstr>
      <vt:lpstr>Future Value of an Ordinary Annuity and an Annuity Due</vt:lpstr>
      <vt:lpstr>LO2: Present Value of Streams of Payments</vt:lpstr>
      <vt:lpstr>Present Value of Ordinary Annuity</vt:lpstr>
      <vt:lpstr>Present Value of an Ordinary Annuity </vt:lpstr>
      <vt:lpstr>Present Value of an Ordinary Annuity</vt:lpstr>
      <vt:lpstr>Present Value of an Ordinary Annuity </vt:lpstr>
      <vt:lpstr>Finding the Rate of Return</vt:lpstr>
      <vt:lpstr>Present Value of an Annuity Due</vt:lpstr>
      <vt:lpstr>Present Value of an Annuity Due</vt:lpstr>
      <vt:lpstr>Present Value of a Level Perpetuity</vt:lpstr>
      <vt:lpstr>Present Value of a Level Perpetuity</vt:lpstr>
      <vt:lpstr>Present Value of a Level Perpetuity</vt:lpstr>
      <vt:lpstr>LO3: Help with Advanced TVM Problems</vt:lpstr>
      <vt:lpstr>Tips for Solving TVM Problems</vt:lpstr>
      <vt:lpstr>Imbedded Annuities</vt:lpstr>
      <vt:lpstr>Imbedded Annuities</vt:lpstr>
      <vt:lpstr>Imbedded Annuities</vt:lpstr>
      <vt:lpstr>Imbedded Annuities</vt:lpstr>
      <vt:lpstr>LO4: Loans</vt:lpstr>
      <vt:lpstr>Balloon Loans</vt:lpstr>
      <vt:lpstr>Balloon Loans</vt:lpstr>
      <vt:lpstr>Amortized Loans </vt:lpstr>
      <vt:lpstr>Amortized Loans </vt:lpstr>
      <vt:lpstr>Amortized Loans </vt:lpstr>
      <vt:lpstr>Amortized Loans </vt:lpstr>
      <vt:lpstr>Amortized Loans </vt:lpstr>
      <vt:lpstr>Amortized Loans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James Kuhle</cp:lastModifiedBy>
  <cp:revision>4</cp:revision>
  <dcterms:created xsi:type="dcterms:W3CDTF">2013-07-18T17:34:08Z</dcterms:created>
  <dcterms:modified xsi:type="dcterms:W3CDTF">2013-08-26T15:17:41Z</dcterms:modified>
</cp:coreProperties>
</file>